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1"/>
  </p:notesMasterIdLst>
  <p:sldIdLst>
    <p:sldId id="256" r:id="rId2"/>
    <p:sldId id="258" r:id="rId3"/>
    <p:sldId id="281" r:id="rId4"/>
    <p:sldId id="293" r:id="rId5"/>
    <p:sldId id="282" r:id="rId6"/>
    <p:sldId id="283" r:id="rId7"/>
    <p:sldId id="264" r:id="rId8"/>
    <p:sldId id="277" r:id="rId9"/>
    <p:sldId id="278" r:id="rId10"/>
    <p:sldId id="279" r:id="rId11"/>
    <p:sldId id="280" r:id="rId12"/>
    <p:sldId id="294" r:id="rId13"/>
    <p:sldId id="295" r:id="rId14"/>
    <p:sldId id="296" r:id="rId15"/>
    <p:sldId id="297" r:id="rId16"/>
    <p:sldId id="259" r:id="rId17"/>
    <p:sldId id="276" r:id="rId18"/>
    <p:sldId id="263" r:id="rId19"/>
    <p:sldId id="273" r:id="rId20"/>
    <p:sldId id="284" r:id="rId21"/>
    <p:sldId id="285" r:id="rId22"/>
    <p:sldId id="304" r:id="rId23"/>
    <p:sldId id="305" r:id="rId24"/>
    <p:sldId id="306" r:id="rId25"/>
    <p:sldId id="307" r:id="rId26"/>
    <p:sldId id="298" r:id="rId27"/>
    <p:sldId id="299" r:id="rId28"/>
    <p:sldId id="301" r:id="rId29"/>
    <p:sldId id="286" r:id="rId30"/>
    <p:sldId id="300" r:id="rId31"/>
    <p:sldId id="302" r:id="rId32"/>
    <p:sldId id="303" r:id="rId33"/>
    <p:sldId id="287" r:id="rId34"/>
    <p:sldId id="288" r:id="rId35"/>
    <p:sldId id="289" r:id="rId36"/>
    <p:sldId id="290" r:id="rId37"/>
    <p:sldId id="291" r:id="rId38"/>
    <p:sldId id="292" r:id="rId39"/>
    <p:sldId id="275" r:id="rId40"/>
  </p:sldIdLst>
  <p:sldSz cx="9144000" cy="5143500" type="screen16x9"/>
  <p:notesSz cx="6858000" cy="9144000"/>
  <p:embeddedFontLst>
    <p:embeddedFont>
      <p:font typeface="Anaheim" panose="020B0604020202020204" charset="0"/>
      <p:regular r:id="rId42"/>
    </p:embeddedFont>
    <p:embeddedFont>
      <p:font typeface="Blinker" panose="020B060402020202020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Nunito Light" pitchFamily="2" charset="0"/>
      <p:regular r:id="rId49"/>
      <p: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Raleway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6BFE50-ECE7-4CAF-863D-8CB93CBB2768}">
  <a:tblStyle styleId="{986BFE50-ECE7-4CAF-863D-8CB93CBB27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B24609-33DC-465D-A204-B978041E2A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888" autoAdjust="0"/>
    <p:restoredTop sz="93792" autoAdjust="0"/>
  </p:normalViewPr>
  <p:slideViewPr>
    <p:cSldViewPr snapToGrid="0">
      <p:cViewPr>
        <p:scale>
          <a:sx n="69" d="100"/>
          <a:sy n="69" d="100"/>
        </p:scale>
        <p:origin x="6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79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721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21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38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23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065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935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448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711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505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225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245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33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5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639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156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599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948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31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206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1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34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458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70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6611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97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267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97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208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597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773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73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80100" y="2289700"/>
            <a:ext cx="65838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75" y="39355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720000" y="1883110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>
            <a:off x="3348450" y="1883110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>
            <a:off x="720000" y="3613402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3348450" y="3613402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5"/>
          </p:nvPr>
        </p:nvSpPr>
        <p:spPr>
          <a:xfrm>
            <a:off x="5975095" y="1883110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5975095" y="3613402"/>
            <a:ext cx="2447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7"/>
          </p:nvPr>
        </p:nvSpPr>
        <p:spPr>
          <a:xfrm>
            <a:off x="720000" y="1429125"/>
            <a:ext cx="244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3348450" y="142912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9"/>
          </p:nvPr>
        </p:nvSpPr>
        <p:spPr>
          <a:xfrm>
            <a:off x="5975095" y="142912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3"/>
          </p:nvPr>
        </p:nvSpPr>
        <p:spPr>
          <a:xfrm>
            <a:off x="720000" y="3156199"/>
            <a:ext cx="244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4"/>
          </p:nvPr>
        </p:nvSpPr>
        <p:spPr>
          <a:xfrm>
            <a:off x="3348450" y="315620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5"/>
          </p:nvPr>
        </p:nvSpPr>
        <p:spPr>
          <a:xfrm>
            <a:off x="5975095" y="3156205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2347900" y="1516409"/>
            <a:ext cx="44481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2574425" y="3611950"/>
            <a:ext cx="3995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Blinker"/>
                <a:ea typeface="Blinker"/>
                <a:cs typeface="Blinker"/>
                <a:sym typeface="Blinker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sz="1000" b="1" u="sng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834300"/>
            <a:ext cx="3657600" cy="10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13225" y="1840200"/>
            <a:ext cx="3657600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4925575" y="539500"/>
            <a:ext cx="3657600" cy="406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271750" y="212400"/>
            <a:ext cx="8577900" cy="4718700"/>
          </a:xfrm>
          <a:prstGeom prst="roundRect">
            <a:avLst>
              <a:gd name="adj" fmla="val 40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1148900" y="13417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148900" y="30037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1142125" y="18751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1142125" y="35371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1142125" y="24085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1142125" y="40705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883600" y="13417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76825" y="18751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1876825" y="24085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1883600" y="30038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1876825" y="35372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1876825" y="40706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902878" y="1861325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4893720" y="1861325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902878" y="3521900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4893720" y="3521900"/>
            <a:ext cx="34845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902879" y="14824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6"/>
          </p:nvPr>
        </p:nvSpPr>
        <p:spPr>
          <a:xfrm>
            <a:off x="902879" y="31431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7"/>
          </p:nvPr>
        </p:nvSpPr>
        <p:spPr>
          <a:xfrm>
            <a:off x="4893691" y="14824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8"/>
          </p:nvPr>
        </p:nvSpPr>
        <p:spPr>
          <a:xfrm>
            <a:off x="4893691" y="3143175"/>
            <a:ext cx="348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46F15-72E9-788A-E25C-F43F134C6A2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401312" y="5021580"/>
            <a:ext cx="3698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3" r:id="rId9"/>
    <p:sldLayoutId id="2147483664" r:id="rId10"/>
    <p:sldLayoutId id="2147483666" r:id="rId11"/>
    <p:sldLayoutId id="214748366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gineering.stackexchange.com/questions/2176/is-the-reliability-of-automotive-sensor-technology-impeding-the-success-of-sel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demy.com/course/automotive-radar-basics-to-advan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781952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bileye.com/news/mobileye-and-wnc-collaborate-on-imaging-radar-productio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on the road&#10;&#10;Description automatically generated">
            <a:extLst>
              <a:ext uri="{FF2B5EF4-FFF2-40B4-BE49-F238E27FC236}">
                <a16:creationId xmlns:a16="http://schemas.microsoft.com/office/drawing/2014/main" id="{B43E6586-00AD-8833-2BCA-633721E99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405"/>
            <a:ext cx="9144000" cy="5159905"/>
          </a:xfrm>
          <a:prstGeom prst="rect">
            <a:avLst/>
          </a:prstGeom>
        </p:spPr>
      </p:pic>
      <p:sp>
        <p:nvSpPr>
          <p:cNvPr id="137" name="Google Shape;137;p25"/>
          <p:cNvSpPr txBox="1">
            <a:spLocks noGrp="1"/>
          </p:cNvSpPr>
          <p:nvPr>
            <p:ph type="ctrTitle"/>
          </p:nvPr>
        </p:nvSpPr>
        <p:spPr>
          <a:xfrm>
            <a:off x="1135088" y="3306751"/>
            <a:ext cx="7095497" cy="762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solidFill>
                  <a:schemeClr val="bg1"/>
                </a:solidFill>
              </a:rPr>
              <a:t>Automotive Radar</a:t>
            </a:r>
            <a:endParaRPr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 der Firma Continental Automotive GmbH in Regensburg, Bayern ...">
            <a:extLst>
              <a:ext uri="{FF2B5EF4-FFF2-40B4-BE49-F238E27FC236}">
                <a16:creationId xmlns:a16="http://schemas.microsoft.com/office/drawing/2014/main" id="{FC8C2A77-5F98-B9C4-D154-A163E77CF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5" y="184146"/>
            <a:ext cx="2612341" cy="47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56;p27">
            <a:extLst>
              <a:ext uri="{FF2B5EF4-FFF2-40B4-BE49-F238E27FC236}">
                <a16:creationId xmlns:a16="http://schemas.microsoft.com/office/drawing/2014/main" id="{C146A7D4-E685-0D9A-7383-6B90A3405736}"/>
              </a:ext>
            </a:extLst>
          </p:cNvPr>
          <p:cNvSpPr txBox="1">
            <a:spLocks/>
          </p:cNvSpPr>
          <p:nvPr/>
        </p:nvSpPr>
        <p:spPr>
          <a:xfrm>
            <a:off x="3004760" y="3905448"/>
            <a:ext cx="3570264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1"/>
                </a:solidFill>
                <a:latin typeface="Blinker" panose="020B0604020202020204" charset="0"/>
              </a:rPr>
              <a:t>GET BATCH 2 AM ADAS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896B62-3AE0-CAB9-57EE-D284CFD4A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180" y="-265782"/>
            <a:ext cx="3305636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676847" y="718298"/>
            <a:ext cx="7218924" cy="3512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A2A2A"/>
                </a:solidFill>
              </a:rPr>
              <a:t>A point reflection of electromagnetic wave from the object.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A2A2A"/>
                </a:solidFill>
              </a:rPr>
              <a:t>Detection points 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2A2A2A"/>
                </a:solidFill>
              </a:rPr>
              <a:t>Range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2A2A2A"/>
                </a:solidFill>
              </a:rPr>
              <a:t>Azimuth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2A2A2A"/>
                </a:solidFill>
              </a:rPr>
              <a:t>Elevation Angle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2A2A2A"/>
                </a:solidFill>
              </a:rPr>
              <a:t>Doppler Speed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2A2A2A"/>
                </a:solidFill>
              </a:rPr>
              <a:t>RCS (Radar Cross Section)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400" dirty="0">
              <a:solidFill>
                <a:srgbClr val="2A2A2A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400" dirty="0">
              <a:solidFill>
                <a:srgbClr val="2A2A2A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A2A2A"/>
                </a:solidFill>
              </a:rPr>
              <a:t>Probability of detection Pd</a:t>
            </a:r>
            <a:r>
              <a:rPr lang="en-US" sz="1400" dirty="0">
                <a:solidFill>
                  <a:srgbClr val="2A2A2A"/>
                </a:solidFill>
              </a:rPr>
              <a:t>: The Pd probability that the receiver output exceeds the threshold and the target is present.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A2A2A"/>
                </a:solidFill>
              </a:rPr>
              <a:t>Probability of missing Pm</a:t>
            </a:r>
            <a:r>
              <a:rPr lang="en-US" sz="1400" dirty="0">
                <a:solidFill>
                  <a:srgbClr val="2A2A2A"/>
                </a:solidFill>
              </a:rPr>
              <a:t>: The probability that the received voltage is below the threshold but the target is present.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A2A2A"/>
                </a:solidFill>
              </a:rPr>
              <a:t>Probability of false alarm </a:t>
            </a:r>
            <a:r>
              <a:rPr lang="en-US" sz="1400" b="1" dirty="0" err="1">
                <a:solidFill>
                  <a:srgbClr val="2A2A2A"/>
                </a:solidFill>
              </a:rPr>
              <a:t>Pf</a:t>
            </a:r>
            <a:r>
              <a:rPr lang="en-US" sz="1400" b="1" dirty="0">
                <a:solidFill>
                  <a:srgbClr val="2A2A2A"/>
                </a:solidFill>
              </a:rPr>
              <a:t> </a:t>
            </a:r>
            <a:r>
              <a:rPr lang="en-US" sz="1400" dirty="0">
                <a:solidFill>
                  <a:srgbClr val="2A2A2A"/>
                </a:solidFill>
              </a:rPr>
              <a:t>: The probability that the received voltage exceeds the threshold but the target is not present.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A2A2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322086"/>
            <a:ext cx="444669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Automotive Radar Measurement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CBE39-9EC3-92FA-A5B6-17671B3F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227" y="779286"/>
            <a:ext cx="2589611" cy="15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3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473646" y="2615085"/>
            <a:ext cx="8488925" cy="3512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For short-range radar, the 24 GHz NB and UWB bands have been in use in legacy automotive sensors.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Due to spectrum regulations and standards developed by the European Telecommunications Standards Institute (ETSI) and the Federal Communications Commission (FCC), the UWB of 24GHz can`t be used in Automotive Industry.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 High Bandwidth leads to high range resolution of the Radar Sensor. Hence Frequency of 77 GHz.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A2A2A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A2A2A"/>
                </a:solidFill>
              </a:rPr>
              <a:t>76 GHz - 77 GHz </a:t>
            </a:r>
            <a:r>
              <a:rPr lang="en-US" sz="1400" dirty="0">
                <a:solidFill>
                  <a:srgbClr val="2A2A2A"/>
                </a:solidFill>
              </a:rPr>
              <a:t>-&gt; for Long Range Radar Applications, Adaptive Cruise Control, Collision avoidance,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A2A2A"/>
                </a:solidFill>
              </a:rPr>
              <a:t>77 GHz – 81 GHz </a:t>
            </a:r>
            <a:r>
              <a:rPr lang="en-US" sz="1400" dirty="0">
                <a:solidFill>
                  <a:srgbClr val="2A2A2A"/>
                </a:solidFill>
              </a:rPr>
              <a:t>-&gt; for SRR and MRR Applications, Blind spot detection, Rear cross traffic alert,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A2A2A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290285"/>
            <a:ext cx="5078067" cy="776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From 24 GHz to 77 GHz in Automotive Radar</a:t>
            </a:r>
            <a:br>
              <a:rPr lang="en-US" dirty="0">
                <a:solidFill>
                  <a:srgbClr val="2A2A2A"/>
                </a:solidFill>
              </a:rPr>
            </a:b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559FC6E7-DDBF-490B-AF9F-C78B47E10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69" y="1249433"/>
            <a:ext cx="8033225" cy="1220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394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4762619" y="290286"/>
            <a:ext cx="3336354" cy="911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rgbClr val="2A2A2A"/>
                </a:solidFill>
              </a:rPr>
              <a:t>Protects radar from outer dust, water and harsh </a:t>
            </a:r>
            <a:r>
              <a:rPr lang="en-US" dirty="0" err="1">
                <a:solidFill>
                  <a:srgbClr val="2A2A2A"/>
                </a:solidFill>
              </a:rPr>
              <a:t>weather.Made</a:t>
            </a:r>
            <a:r>
              <a:rPr lang="en-US" dirty="0">
                <a:solidFill>
                  <a:srgbClr val="2A2A2A"/>
                </a:solidFill>
              </a:rPr>
              <a:t> with material which minimally attenuates the RF signal.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290286"/>
            <a:ext cx="5078067" cy="493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A2A2A"/>
                </a:solidFill>
              </a:rPr>
              <a:t>Inside an Automotive Radar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744471B3-88E8-2500-9FC1-1D83B41A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880703"/>
            <a:ext cx="2269552" cy="29901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1;p33">
            <a:extLst>
              <a:ext uri="{FF2B5EF4-FFF2-40B4-BE49-F238E27FC236}">
                <a16:creationId xmlns:a16="http://schemas.microsoft.com/office/drawing/2014/main" id="{417F24AF-D993-8A06-BDCC-556FFE4A2F13}"/>
              </a:ext>
            </a:extLst>
          </p:cNvPr>
          <p:cNvSpPr txBox="1">
            <a:spLocks/>
          </p:cNvSpPr>
          <p:nvPr/>
        </p:nvSpPr>
        <p:spPr>
          <a:xfrm>
            <a:off x="4762619" y="1160143"/>
            <a:ext cx="3336354" cy="9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Case for the complete sensor which holds all the internal circuit and parts together. Provides protection to the sensor and allows the easy handling for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83CDFC35-8913-0509-5D0F-7AABBFDEF1AB}"/>
              </a:ext>
            </a:extLst>
          </p:cNvPr>
          <p:cNvSpPr txBox="1">
            <a:spLocks/>
          </p:cNvSpPr>
          <p:nvPr/>
        </p:nvSpPr>
        <p:spPr>
          <a:xfrm>
            <a:off x="4762619" y="2175380"/>
            <a:ext cx="3336354" cy="10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200" dirty="0">
                <a:solidFill>
                  <a:srgbClr val="2A2A2A"/>
                </a:solidFill>
              </a:rPr>
              <a:t>Contains multiple pins inside, where combination of certain pins are dedicated to each separate interface. Helps during predevelopment, testing and  final production of sensor.</a:t>
            </a:r>
            <a:endParaRPr lang="en-IN" sz="1200" dirty="0">
              <a:solidFill>
                <a:srgbClr val="2A2A2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6" name="Google Shape;291;p33">
            <a:extLst>
              <a:ext uri="{FF2B5EF4-FFF2-40B4-BE49-F238E27FC236}">
                <a16:creationId xmlns:a16="http://schemas.microsoft.com/office/drawing/2014/main" id="{1EAC44B7-0AF2-418A-7428-A7F817D6C2B4}"/>
              </a:ext>
            </a:extLst>
          </p:cNvPr>
          <p:cNvSpPr txBox="1">
            <a:spLocks/>
          </p:cNvSpPr>
          <p:nvPr/>
        </p:nvSpPr>
        <p:spPr>
          <a:xfrm>
            <a:off x="4762619" y="3197147"/>
            <a:ext cx="3336354" cy="61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Includes Transmitting and Receiving antennas.</a:t>
            </a:r>
          </a:p>
          <a:p>
            <a:pPr marL="0" indent="0"/>
            <a:r>
              <a:rPr lang="en-IN" dirty="0">
                <a:solidFill>
                  <a:srgbClr val="2A2A2A"/>
                </a:solidFill>
              </a:rPr>
              <a:t>Analog in behaviour.</a:t>
            </a:r>
          </a:p>
        </p:txBody>
      </p:sp>
      <p:sp>
        <p:nvSpPr>
          <p:cNvPr id="7" name="Google Shape;291;p33">
            <a:extLst>
              <a:ext uri="{FF2B5EF4-FFF2-40B4-BE49-F238E27FC236}">
                <a16:creationId xmlns:a16="http://schemas.microsoft.com/office/drawing/2014/main" id="{D40E1A52-EEEB-0CA9-D4F7-FBDEC669F49C}"/>
              </a:ext>
            </a:extLst>
          </p:cNvPr>
          <p:cNvSpPr txBox="1">
            <a:spLocks/>
          </p:cNvSpPr>
          <p:nvPr/>
        </p:nvSpPr>
        <p:spPr>
          <a:xfrm>
            <a:off x="4762619" y="3897311"/>
            <a:ext cx="3336354" cy="80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Digital part of the sensor.</a:t>
            </a:r>
          </a:p>
          <a:p>
            <a:pPr marL="0" indent="0"/>
            <a:r>
              <a:rPr lang="en-US" dirty="0">
                <a:solidFill>
                  <a:srgbClr val="2A2A2A"/>
                </a:solidFill>
              </a:rPr>
              <a:t>Contains the power supply Unit for the sensor and other DSP electronics.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ACDA42-B330-2EE9-F1AF-72F2C74A8D35}"/>
              </a:ext>
            </a:extLst>
          </p:cNvPr>
          <p:cNvSpPr/>
          <p:nvPr/>
        </p:nvSpPr>
        <p:spPr>
          <a:xfrm>
            <a:off x="4673600" y="327702"/>
            <a:ext cx="3425373" cy="679358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478C-DDE9-1771-EB90-8739C9FBC263}"/>
              </a:ext>
            </a:extLst>
          </p:cNvPr>
          <p:cNvSpPr/>
          <p:nvPr/>
        </p:nvSpPr>
        <p:spPr>
          <a:xfrm>
            <a:off x="4673600" y="1167401"/>
            <a:ext cx="3425373" cy="911886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0AC06F-B8AC-6CAA-58A8-BA4EF56946E1}"/>
              </a:ext>
            </a:extLst>
          </p:cNvPr>
          <p:cNvSpPr/>
          <p:nvPr/>
        </p:nvSpPr>
        <p:spPr>
          <a:xfrm>
            <a:off x="4673598" y="2167667"/>
            <a:ext cx="3425373" cy="881078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46ECBF-BFF6-0FF8-0E79-5A40F12D107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033486" y="667381"/>
            <a:ext cx="1640114" cy="772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35D178-9A59-6E69-D35F-117CBBDE485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714171" y="1623344"/>
            <a:ext cx="1959429" cy="5320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244E28-CE4C-B5C1-C582-BDE807BBD50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944914" y="2477432"/>
            <a:ext cx="2728684" cy="130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F2CAC9-4BDA-9A2F-2B46-B1DDA835A85E}"/>
              </a:ext>
            </a:extLst>
          </p:cNvPr>
          <p:cNvCxnSpPr>
            <a:cxnSpLocks/>
            <a:endCxn id="290" idx="0"/>
          </p:cNvCxnSpPr>
          <p:nvPr/>
        </p:nvCxnSpPr>
        <p:spPr>
          <a:xfrm>
            <a:off x="2078204" y="3442531"/>
            <a:ext cx="816062" cy="728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5DDF09E-FEEF-3B67-CA94-484AEE2B508F}"/>
              </a:ext>
            </a:extLst>
          </p:cNvPr>
          <p:cNvSpPr/>
          <p:nvPr/>
        </p:nvSpPr>
        <p:spPr>
          <a:xfrm>
            <a:off x="4673599" y="3223811"/>
            <a:ext cx="3425373" cy="564424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A17646-8912-624C-1A5A-25601251346E}"/>
              </a:ext>
            </a:extLst>
          </p:cNvPr>
          <p:cNvSpPr/>
          <p:nvPr/>
        </p:nvSpPr>
        <p:spPr>
          <a:xfrm>
            <a:off x="4673598" y="3873072"/>
            <a:ext cx="3425373" cy="721046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C3409B-A3FB-1287-1D25-55EF1F50A3AC}"/>
              </a:ext>
            </a:extLst>
          </p:cNvPr>
          <p:cNvCxnSpPr>
            <a:cxnSpLocks/>
          </p:cNvCxnSpPr>
          <p:nvPr/>
        </p:nvCxnSpPr>
        <p:spPr>
          <a:xfrm>
            <a:off x="2380343" y="2811620"/>
            <a:ext cx="2293256" cy="694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B8E5003-F1A1-B353-3697-4FF3496B1F0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256971" y="3108131"/>
            <a:ext cx="2416627" cy="1125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0" name="Google Shape;291;p33">
            <a:extLst>
              <a:ext uri="{FF2B5EF4-FFF2-40B4-BE49-F238E27FC236}">
                <a16:creationId xmlns:a16="http://schemas.microsoft.com/office/drawing/2014/main" id="{AC9C2FA6-AED7-6C19-86AD-8B4AE5C851A7}"/>
              </a:ext>
            </a:extLst>
          </p:cNvPr>
          <p:cNvSpPr txBox="1">
            <a:spLocks/>
          </p:cNvSpPr>
          <p:nvPr/>
        </p:nvSpPr>
        <p:spPr>
          <a:xfrm>
            <a:off x="1407149" y="4171093"/>
            <a:ext cx="2974233" cy="6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sz="1100" dirty="0">
                <a:solidFill>
                  <a:srgbClr val="2A2A2A"/>
                </a:solidFill>
              </a:rPr>
              <a:t>Part of the Radar case / Body. </a:t>
            </a:r>
          </a:p>
          <a:p>
            <a:pPr marL="0" indent="0"/>
            <a:r>
              <a:rPr lang="en-US" sz="1100" dirty="0">
                <a:solidFill>
                  <a:srgbClr val="2A2A2A"/>
                </a:solidFill>
              </a:rPr>
              <a:t>Helps to protect Radar circuit and make it easy to handle.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100" dirty="0">
              <a:solidFill>
                <a:srgbClr val="2A2A2A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C472CD4C-B29A-1FD8-D351-ED8119445670}"/>
              </a:ext>
            </a:extLst>
          </p:cNvPr>
          <p:cNvSpPr/>
          <p:nvPr/>
        </p:nvSpPr>
        <p:spPr>
          <a:xfrm>
            <a:off x="1388034" y="4204935"/>
            <a:ext cx="2922710" cy="610864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326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290286"/>
            <a:ext cx="2850126" cy="493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A2A2A"/>
                </a:solidFill>
              </a:rPr>
              <a:t>Radar Sensor on vehicle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7B5E07C-3D08-9388-6C14-E58DCDA4C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527" y="589102"/>
            <a:ext cx="6130926" cy="972152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2A2A2A"/>
                </a:solidFill>
              </a:rPr>
              <a:t>Ego vehicle, target vehicle and coordinate system</a:t>
            </a:r>
            <a:endParaRPr lang="en-IN" sz="1400" dirty="0">
              <a:solidFill>
                <a:srgbClr val="2A2A2A"/>
              </a:solidFill>
            </a:endParaRPr>
          </a:p>
        </p:txBody>
      </p:sp>
      <p:pic>
        <p:nvPicPr>
          <p:cNvPr id="14" name="Content Placeholder 9" descr="A car with a diagram of the same color&#10;&#10;Description automatically generated with medium confidence">
            <a:extLst>
              <a:ext uri="{FF2B5EF4-FFF2-40B4-BE49-F238E27FC236}">
                <a16:creationId xmlns:a16="http://schemas.microsoft.com/office/drawing/2014/main" id="{64A5496C-DB61-4E9D-62D8-A61953BF5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r="3093"/>
          <a:stretch/>
        </p:blipFill>
        <p:spPr>
          <a:xfrm>
            <a:off x="1267044" y="1082588"/>
            <a:ext cx="6179823" cy="3471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47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290286"/>
            <a:ext cx="4062067" cy="493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Need for ego coordinate system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1FC4E4A-B67E-547C-AB50-16308B11E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531" y="754744"/>
            <a:ext cx="8565469" cy="971550"/>
          </a:xfrm>
        </p:spPr>
        <p:txBody>
          <a:bodyPr/>
          <a:lstStyle/>
          <a:p>
            <a:r>
              <a:rPr lang="en-US" dirty="0"/>
              <a:t>We need one coordinate system which can be used as reference for measurement and comparison of all the sensor data.</a:t>
            </a:r>
          </a:p>
          <a:p>
            <a:r>
              <a:rPr lang="en-US" dirty="0"/>
              <a:t>Depending on application, we can use either only 2D system or 3D system of coordinates </a:t>
            </a:r>
            <a:endParaRPr lang="en-IN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21C7044-958E-CAE3-FE5A-ECD24308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68" y="1389241"/>
            <a:ext cx="1734568" cy="171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6ABD20-2127-5E77-10F0-E5F948086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200" y="1369841"/>
            <a:ext cx="1826527" cy="16418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395AFF-5308-E0F0-6DAE-43865CE4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76" y="3281842"/>
            <a:ext cx="3810000" cy="485775"/>
          </a:xfrm>
        </p:spPr>
        <p:txBody>
          <a:bodyPr/>
          <a:lstStyle/>
          <a:p>
            <a:r>
              <a:rPr lang="en-US" sz="1800" dirty="0">
                <a:solidFill>
                  <a:srgbClr val="2A2A2A"/>
                </a:solidFill>
              </a:rPr>
              <a:t>Sensor coordinate system</a:t>
            </a:r>
            <a:endParaRPr lang="en-IN" sz="1800" dirty="0">
              <a:solidFill>
                <a:srgbClr val="2A2A2A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365083C-EB31-41D9-0828-17AE65C5B2AC}"/>
              </a:ext>
            </a:extLst>
          </p:cNvPr>
          <p:cNvSpPr txBox="1">
            <a:spLocks/>
          </p:cNvSpPr>
          <p:nvPr/>
        </p:nvSpPr>
        <p:spPr>
          <a:xfrm>
            <a:off x="429738" y="3624354"/>
            <a:ext cx="2937828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A2A2A"/>
                </a:solidFill>
              </a:rPr>
              <a:t>Can be define in same manner as ego coordinate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A2A2A"/>
                </a:solidFill>
              </a:rPr>
              <a:t>The origin will be then the place on ego vehicle where sensor is placed.</a:t>
            </a:r>
            <a:endParaRPr lang="en-IN" dirty="0">
              <a:solidFill>
                <a:srgbClr val="2A2A2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7C169-F442-DC49-6744-933E995FF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361" y="2992779"/>
            <a:ext cx="3157261" cy="18490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CD7A19-DC35-CC78-9836-C36A4D01705C}"/>
              </a:ext>
            </a:extLst>
          </p:cNvPr>
          <p:cNvCxnSpPr>
            <a:cxnSpLocks/>
          </p:cNvCxnSpPr>
          <p:nvPr/>
        </p:nvCxnSpPr>
        <p:spPr>
          <a:xfrm flipV="1">
            <a:off x="3643705" y="3927401"/>
            <a:ext cx="1765656" cy="729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FC545C2-6584-5742-42BB-06CCFA4D8DA7}"/>
              </a:ext>
            </a:extLst>
          </p:cNvPr>
          <p:cNvSpPr/>
          <p:nvPr/>
        </p:nvSpPr>
        <p:spPr>
          <a:xfrm>
            <a:off x="429739" y="3281841"/>
            <a:ext cx="3213966" cy="1375037"/>
          </a:xfrm>
          <a:prstGeom prst="rect">
            <a:avLst/>
          </a:prstGeom>
          <a:noFill/>
          <a:ln w="3175">
            <a:solidFill>
              <a:srgbClr val="2A2A2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10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3" y="290286"/>
            <a:ext cx="4062067" cy="493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Sensor field of view 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1FC4E4A-B67E-547C-AB50-16308B11E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531" y="754744"/>
            <a:ext cx="8565469" cy="971550"/>
          </a:xfrm>
        </p:spPr>
        <p:txBody>
          <a:bodyPr/>
          <a:lstStyle/>
          <a:p>
            <a:r>
              <a:rPr lang="en-US" dirty="0">
                <a:solidFill>
                  <a:srgbClr val="2A2A2A"/>
                </a:solidFill>
              </a:rPr>
              <a:t>Total area covered by sensor, where it can detect the objects.</a:t>
            </a:r>
          </a:p>
          <a:p>
            <a:r>
              <a:rPr lang="en-IN" dirty="0">
                <a:solidFill>
                  <a:srgbClr val="2A2A2A"/>
                </a:solidFill>
              </a:rPr>
              <a:t>Main parameters which governs </a:t>
            </a:r>
            <a:r>
              <a:rPr lang="en-IN" dirty="0" err="1">
                <a:solidFill>
                  <a:srgbClr val="2A2A2A"/>
                </a:solidFill>
              </a:rPr>
              <a:t>FoV</a:t>
            </a:r>
            <a:r>
              <a:rPr lang="en-IN" dirty="0">
                <a:solidFill>
                  <a:srgbClr val="2A2A2A"/>
                </a:solidFill>
              </a:rPr>
              <a:t> of Radar Sensor are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Minimum and Maximum vertical Range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Minimum and Maximum Horizontal Angle</a:t>
            </a:r>
          </a:p>
          <a:p>
            <a:endParaRPr lang="en-IN" dirty="0">
              <a:solidFill>
                <a:srgbClr val="2A2A2A"/>
              </a:solidFill>
            </a:endParaRPr>
          </a:p>
        </p:txBody>
      </p:sp>
      <p:pic>
        <p:nvPicPr>
          <p:cNvPr id="12" name="Content Placeholder 5" descr="A diagram of a light source&#10;&#10;Description automatically generated">
            <a:extLst>
              <a:ext uri="{FF2B5EF4-FFF2-40B4-BE49-F238E27FC236}">
                <a16:creationId xmlns:a16="http://schemas.microsoft.com/office/drawing/2014/main" id="{611015B3-091E-E26B-2466-CC178ECAD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29" y="1862908"/>
            <a:ext cx="5865017" cy="2701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161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1;p32">
            <a:extLst>
              <a:ext uri="{FF2B5EF4-FFF2-40B4-BE49-F238E27FC236}">
                <a16:creationId xmlns:a16="http://schemas.microsoft.com/office/drawing/2014/main" id="{3F8EA3A3-0E46-F425-BC0F-FBAD383226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FMCW</a:t>
            </a:r>
            <a:endParaRPr dirty="0"/>
          </a:p>
        </p:txBody>
      </p:sp>
      <p:sp>
        <p:nvSpPr>
          <p:cNvPr id="8" name="Google Shape;275;p32">
            <a:extLst>
              <a:ext uri="{FF2B5EF4-FFF2-40B4-BE49-F238E27FC236}">
                <a16:creationId xmlns:a16="http://schemas.microsoft.com/office/drawing/2014/main" id="{D8D45816-B451-F261-9F68-E8F42B05B5E9}"/>
              </a:ext>
            </a:extLst>
          </p:cNvPr>
          <p:cNvSpPr txBox="1">
            <a:spLocks/>
          </p:cNvSpPr>
          <p:nvPr/>
        </p:nvSpPr>
        <p:spPr>
          <a:xfrm>
            <a:off x="720000" y="1031090"/>
            <a:ext cx="1872341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/>
              <a:t>Triangular waveform </a:t>
            </a:r>
          </a:p>
          <a:p>
            <a:r>
              <a:rPr lang="en-US" b="1"/>
              <a:t>(Upramp and Downramp)</a:t>
            </a:r>
            <a:endParaRPr lang="en-US" b="1" dirty="0"/>
          </a:p>
        </p:txBody>
      </p:sp>
      <p:sp>
        <p:nvSpPr>
          <p:cNvPr id="9" name="Google Shape;272;p32">
            <a:extLst>
              <a:ext uri="{FF2B5EF4-FFF2-40B4-BE49-F238E27FC236}">
                <a16:creationId xmlns:a16="http://schemas.microsoft.com/office/drawing/2014/main" id="{E9D18DD7-908F-F346-3445-0F40CD1B5D2F}"/>
              </a:ext>
            </a:extLst>
          </p:cNvPr>
          <p:cNvSpPr txBox="1">
            <a:spLocks/>
          </p:cNvSpPr>
          <p:nvPr/>
        </p:nvSpPr>
        <p:spPr>
          <a:xfrm>
            <a:off x="1773737" y="615700"/>
            <a:ext cx="3484500" cy="32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/>
              <a:t>- Frequency Modulated Continuous waveform</a:t>
            </a:r>
          </a:p>
        </p:txBody>
      </p:sp>
      <p:sp>
        <p:nvSpPr>
          <p:cNvPr id="10" name="AutoShape 2" descr="Untitled">
            <a:extLst>
              <a:ext uri="{FF2B5EF4-FFF2-40B4-BE49-F238E27FC236}">
                <a16:creationId xmlns:a16="http://schemas.microsoft.com/office/drawing/2014/main" id="{F39CDF3F-FFA4-F61F-1053-60B4289AA3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547007"/>
            <a:ext cx="2177143" cy="21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DDC018-5D99-86AB-5406-D12325D0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4" y="1537881"/>
            <a:ext cx="1734696" cy="14407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A94CC9-5676-2F97-59FB-2FB8FAC83482}"/>
              </a:ext>
            </a:extLst>
          </p:cNvPr>
          <p:cNvGrpSpPr/>
          <p:nvPr/>
        </p:nvGrpSpPr>
        <p:grpSpPr>
          <a:xfrm>
            <a:off x="3048979" y="1628081"/>
            <a:ext cx="1313965" cy="1350515"/>
            <a:chOff x="3924425" y="2056056"/>
            <a:chExt cx="1313965" cy="15535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A382AD-25D4-DE45-FEC4-14A98EC95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5667" y="2056056"/>
              <a:ext cx="1201929" cy="76725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1C9F4D-4B2E-6D79-3069-D1CF2417E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4425" y="2842373"/>
              <a:ext cx="1313965" cy="767250"/>
            </a:xfrm>
            <a:prstGeom prst="rect">
              <a:avLst/>
            </a:prstGeom>
          </p:spPr>
        </p:pic>
      </p:grpSp>
      <p:sp>
        <p:nvSpPr>
          <p:cNvPr id="15" name="Google Shape;275;p32">
            <a:extLst>
              <a:ext uri="{FF2B5EF4-FFF2-40B4-BE49-F238E27FC236}">
                <a16:creationId xmlns:a16="http://schemas.microsoft.com/office/drawing/2014/main" id="{8AC81B04-1723-E7A9-A00E-C70BB6FB73A3}"/>
              </a:ext>
            </a:extLst>
          </p:cNvPr>
          <p:cNvSpPr txBox="1">
            <a:spLocks/>
          </p:cNvSpPr>
          <p:nvPr/>
        </p:nvSpPr>
        <p:spPr>
          <a:xfrm>
            <a:off x="2959511" y="1038007"/>
            <a:ext cx="1715629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b="1" dirty="0"/>
              <a:t>Sawtooth waveform</a:t>
            </a:r>
          </a:p>
          <a:p>
            <a:pPr marL="0" indent="0"/>
            <a:r>
              <a:rPr lang="en-US" b="1" dirty="0"/>
              <a:t>(</a:t>
            </a:r>
            <a:r>
              <a:rPr lang="en-US" b="1" dirty="0" err="1"/>
              <a:t>Upramp</a:t>
            </a:r>
            <a:r>
              <a:rPr lang="en-US" b="1" dirty="0"/>
              <a:t> or </a:t>
            </a:r>
            <a:r>
              <a:rPr lang="en-US" b="1" dirty="0" err="1"/>
              <a:t>Downramp</a:t>
            </a:r>
            <a:r>
              <a:rPr lang="en-US" b="1" dirty="0"/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>
            <a:spLocks noGrp="1"/>
          </p:cNvSpPr>
          <p:nvPr>
            <p:ph type="subTitle" idx="1"/>
          </p:nvPr>
        </p:nvSpPr>
        <p:spPr>
          <a:xfrm>
            <a:off x="3329588" y="1008041"/>
            <a:ext cx="2424668" cy="704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The difference between the highest frequency and the lowest frequency of the signal.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2"/>
          </p:nvPr>
        </p:nvSpPr>
        <p:spPr>
          <a:xfrm>
            <a:off x="5867532" y="977776"/>
            <a:ext cx="269189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One complete Ramp is called chirp. One frequency sweep from lowest to highest frequency</a:t>
            </a:r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3"/>
          </p:nvPr>
        </p:nvSpPr>
        <p:spPr>
          <a:xfrm>
            <a:off x="3099571" y="3228574"/>
            <a:ext cx="2973886" cy="1054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slope = delta(Y)/delta(X)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delta(Y) = Bandwidth (Fh - Fl)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delta(X) = Ts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therefore, slope = BW/Ts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2A2A2A"/>
              </a:solidFill>
            </a:endParaRPr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756706" y="1044870"/>
            <a:ext cx="2447100" cy="66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Centre frequency between highest and lowest frequency component.</a:t>
            </a: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7"/>
          </p:nvPr>
        </p:nvSpPr>
        <p:spPr>
          <a:xfrm>
            <a:off x="3336843" y="668789"/>
            <a:ext cx="244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Bandwidth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subTitle" idx="8"/>
          </p:nvPr>
        </p:nvSpPr>
        <p:spPr>
          <a:xfrm>
            <a:off x="5898102" y="672470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2A2A2A"/>
                </a:solidFill>
              </a:rPr>
              <a:t>Chirp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4" name="Google Shape;294;p33"/>
          <p:cNvSpPr txBox="1">
            <a:spLocks noGrp="1"/>
          </p:cNvSpPr>
          <p:nvPr>
            <p:ph type="subTitle" idx="9"/>
          </p:nvPr>
        </p:nvSpPr>
        <p:spPr>
          <a:xfrm>
            <a:off x="751485" y="2822037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2A2A2A"/>
                </a:solidFill>
              </a:rPr>
              <a:t>Chirp Time (Ts)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ubTitle" idx="5"/>
          </p:nvPr>
        </p:nvSpPr>
        <p:spPr>
          <a:xfrm>
            <a:off x="751486" y="3175768"/>
            <a:ext cx="2578102" cy="1353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Total amount of time taken to start of the chirp to end of the chirp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7" name="Google Shape;297;p33"/>
          <p:cNvSpPr txBox="1">
            <a:spLocks noGrp="1"/>
          </p:cNvSpPr>
          <p:nvPr>
            <p:ph type="subTitle" idx="13"/>
          </p:nvPr>
        </p:nvSpPr>
        <p:spPr>
          <a:xfrm>
            <a:off x="3387644" y="2822037"/>
            <a:ext cx="2447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2A2A2A"/>
                </a:solidFill>
              </a:rPr>
              <a:t>Slope of the Chirp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51485" y="665716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Carrer Frequency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822114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9" name="Google Shape;279;p32">
            <a:extLst>
              <a:ext uri="{FF2B5EF4-FFF2-40B4-BE49-F238E27FC236}">
                <a16:creationId xmlns:a16="http://schemas.microsoft.com/office/drawing/2014/main" id="{83772548-437D-1F76-774A-E43A447CE38E}"/>
              </a:ext>
            </a:extLst>
          </p:cNvPr>
          <p:cNvSpPr/>
          <p:nvPr/>
        </p:nvSpPr>
        <p:spPr>
          <a:xfrm>
            <a:off x="3211426" y="822474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10" name="Google Shape;279;p32">
            <a:extLst>
              <a:ext uri="{FF2B5EF4-FFF2-40B4-BE49-F238E27FC236}">
                <a16:creationId xmlns:a16="http://schemas.microsoft.com/office/drawing/2014/main" id="{8F76CC8C-8DCD-6EEF-BC8F-B904B4C77E65}"/>
              </a:ext>
            </a:extLst>
          </p:cNvPr>
          <p:cNvSpPr/>
          <p:nvPr/>
        </p:nvSpPr>
        <p:spPr>
          <a:xfrm>
            <a:off x="5754256" y="828755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11" name="Google Shape;279;p32">
            <a:extLst>
              <a:ext uri="{FF2B5EF4-FFF2-40B4-BE49-F238E27FC236}">
                <a16:creationId xmlns:a16="http://schemas.microsoft.com/office/drawing/2014/main" id="{27FD5D88-C48D-3F76-9CBF-71AE372D859C}"/>
              </a:ext>
            </a:extLst>
          </p:cNvPr>
          <p:cNvSpPr/>
          <p:nvPr/>
        </p:nvSpPr>
        <p:spPr>
          <a:xfrm>
            <a:off x="627897" y="2970583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12" name="Google Shape;279;p32">
            <a:extLst>
              <a:ext uri="{FF2B5EF4-FFF2-40B4-BE49-F238E27FC236}">
                <a16:creationId xmlns:a16="http://schemas.microsoft.com/office/drawing/2014/main" id="{CBBB6196-BCD0-5ADF-0019-082EFCCA88C3}"/>
              </a:ext>
            </a:extLst>
          </p:cNvPr>
          <p:cNvSpPr/>
          <p:nvPr/>
        </p:nvSpPr>
        <p:spPr>
          <a:xfrm>
            <a:off x="3268974" y="30011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67C30-60C9-1D6F-1D71-A82B1689E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5" y="1601881"/>
            <a:ext cx="1921210" cy="933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0DBFA-ABDE-C194-3477-16627321B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588" y="1661886"/>
            <a:ext cx="2006833" cy="806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E516E-AC4D-A3A7-EB9D-856DFACFC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038" y="1690848"/>
            <a:ext cx="1746574" cy="843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7E3C9E-00D3-B1AB-A9BD-E83D9AF45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82" y="3692016"/>
            <a:ext cx="1917188" cy="1015676"/>
          </a:xfrm>
          <a:prstGeom prst="rect">
            <a:avLst/>
          </a:prstGeom>
        </p:spPr>
      </p:pic>
      <p:sp>
        <p:nvSpPr>
          <p:cNvPr id="15" name="Google Shape;297;p33">
            <a:extLst>
              <a:ext uri="{FF2B5EF4-FFF2-40B4-BE49-F238E27FC236}">
                <a16:creationId xmlns:a16="http://schemas.microsoft.com/office/drawing/2014/main" id="{F7F9CFDF-E4D5-A066-15EC-BEAAE6D64EE3}"/>
              </a:ext>
            </a:extLst>
          </p:cNvPr>
          <p:cNvSpPr txBox="1">
            <a:spLocks/>
          </p:cNvSpPr>
          <p:nvPr/>
        </p:nvSpPr>
        <p:spPr>
          <a:xfrm>
            <a:off x="5928536" y="2830586"/>
            <a:ext cx="257510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Segment or One frame</a:t>
            </a:r>
          </a:p>
        </p:txBody>
      </p:sp>
      <p:sp>
        <p:nvSpPr>
          <p:cNvPr id="16" name="Google Shape;279;p32">
            <a:extLst>
              <a:ext uri="{FF2B5EF4-FFF2-40B4-BE49-F238E27FC236}">
                <a16:creationId xmlns:a16="http://schemas.microsoft.com/office/drawing/2014/main" id="{9955ABFF-0243-8693-6627-060BF356440C}"/>
              </a:ext>
            </a:extLst>
          </p:cNvPr>
          <p:cNvSpPr/>
          <p:nvPr/>
        </p:nvSpPr>
        <p:spPr>
          <a:xfrm>
            <a:off x="5816223" y="2993875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18" name="Google Shape;290;p33">
            <a:extLst>
              <a:ext uri="{FF2B5EF4-FFF2-40B4-BE49-F238E27FC236}">
                <a16:creationId xmlns:a16="http://schemas.microsoft.com/office/drawing/2014/main" id="{BD921F14-A225-B319-38D3-A33C91C67B8A}"/>
              </a:ext>
            </a:extLst>
          </p:cNvPr>
          <p:cNvSpPr txBox="1">
            <a:spLocks/>
          </p:cNvSpPr>
          <p:nvPr/>
        </p:nvSpPr>
        <p:spPr>
          <a:xfrm>
            <a:off x="5939490" y="3166728"/>
            <a:ext cx="2973886" cy="105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Total number of chirps in one scan of the Radar sensor.</a:t>
            </a:r>
            <a:r>
              <a:rPr lang="en-US" dirty="0">
                <a:solidFill>
                  <a:srgbClr val="2A2A2A"/>
                </a:solidFill>
              </a:rPr>
              <a:t>  It sends continuous chirps one after another</a:t>
            </a:r>
            <a:endParaRPr lang="en-IN" dirty="0">
              <a:solidFill>
                <a:srgbClr val="2A2A2A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1254F9-381B-E825-873B-6315E4D82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535" y="3806504"/>
            <a:ext cx="2257521" cy="9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1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88;p33">
            <a:extLst>
              <a:ext uri="{FF2B5EF4-FFF2-40B4-BE49-F238E27FC236}">
                <a16:creationId xmlns:a16="http://schemas.microsoft.com/office/drawing/2014/main" id="{3D9D3EE9-FDD4-6082-0E05-F65712215F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2736" y="783122"/>
            <a:ext cx="2424668" cy="704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One chirp time(Ts) * Number of chirp.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293" name="Google Shape;289;p33">
            <a:extLst>
              <a:ext uri="{FF2B5EF4-FFF2-40B4-BE49-F238E27FC236}">
                <a16:creationId xmlns:a16="http://schemas.microsoft.com/office/drawing/2014/main" id="{C8DDBB08-3786-98AC-1461-12BE1A46B71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23198" y="778204"/>
            <a:ext cx="269189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Difference between the transmitted signal and received signal frequency</a:t>
            </a:r>
          </a:p>
        </p:txBody>
      </p:sp>
      <p:sp>
        <p:nvSpPr>
          <p:cNvPr id="296" name="Google Shape;292;p33">
            <a:extLst>
              <a:ext uri="{FF2B5EF4-FFF2-40B4-BE49-F238E27FC236}">
                <a16:creationId xmlns:a16="http://schemas.microsoft.com/office/drawing/2014/main" id="{19CA486C-5E31-3314-945E-D7F2DBD9F494}"/>
              </a:ext>
            </a:extLst>
          </p:cNvPr>
          <p:cNvSpPr txBox="1">
            <a:spLocks/>
          </p:cNvSpPr>
          <p:nvPr/>
        </p:nvSpPr>
        <p:spPr>
          <a:xfrm>
            <a:off x="709991" y="443870"/>
            <a:ext cx="24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Time Segment</a:t>
            </a:r>
          </a:p>
        </p:txBody>
      </p:sp>
      <p:sp>
        <p:nvSpPr>
          <p:cNvPr id="297" name="Google Shape;293;p33">
            <a:extLst>
              <a:ext uri="{FF2B5EF4-FFF2-40B4-BE49-F238E27FC236}">
                <a16:creationId xmlns:a16="http://schemas.microsoft.com/office/drawing/2014/main" id="{12985522-CE44-ACCB-A171-822E13E1B9B8}"/>
              </a:ext>
            </a:extLst>
          </p:cNvPr>
          <p:cNvSpPr txBox="1">
            <a:spLocks/>
          </p:cNvSpPr>
          <p:nvPr/>
        </p:nvSpPr>
        <p:spPr>
          <a:xfrm>
            <a:off x="3047022" y="443870"/>
            <a:ext cx="304995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Intermediate Frequency</a:t>
            </a:r>
          </a:p>
        </p:txBody>
      </p:sp>
      <p:sp>
        <p:nvSpPr>
          <p:cNvPr id="303" name="Google Shape;279;p32">
            <a:extLst>
              <a:ext uri="{FF2B5EF4-FFF2-40B4-BE49-F238E27FC236}">
                <a16:creationId xmlns:a16="http://schemas.microsoft.com/office/drawing/2014/main" id="{17A1C47B-FFFF-2B98-3A16-D04877911A90}"/>
              </a:ext>
            </a:extLst>
          </p:cNvPr>
          <p:cNvSpPr/>
          <p:nvPr/>
        </p:nvSpPr>
        <p:spPr>
          <a:xfrm>
            <a:off x="584574" y="597555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304" name="Google Shape;279;p32">
            <a:extLst>
              <a:ext uri="{FF2B5EF4-FFF2-40B4-BE49-F238E27FC236}">
                <a16:creationId xmlns:a16="http://schemas.microsoft.com/office/drawing/2014/main" id="{323D00D7-7547-BEEF-3F09-40A9C38F955C}"/>
              </a:ext>
            </a:extLst>
          </p:cNvPr>
          <p:cNvSpPr/>
          <p:nvPr/>
        </p:nvSpPr>
        <p:spPr>
          <a:xfrm>
            <a:off x="2909922" y="600155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25740821-D39D-C0AD-E4D1-68FCBAAB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74" y="1347272"/>
            <a:ext cx="1841061" cy="959701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E19BAFFD-92FB-D379-B307-FE324872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404" y="1235404"/>
            <a:ext cx="2104996" cy="1305473"/>
          </a:xfrm>
          <a:prstGeom prst="rect">
            <a:avLst/>
          </a:prstGeom>
        </p:spPr>
      </p:pic>
      <p:sp>
        <p:nvSpPr>
          <p:cNvPr id="356" name="Google Shape;289;p33">
            <a:extLst>
              <a:ext uri="{FF2B5EF4-FFF2-40B4-BE49-F238E27FC236}">
                <a16:creationId xmlns:a16="http://schemas.microsoft.com/office/drawing/2014/main" id="{5E43E726-BEA8-1177-6E37-62E9FBEEAF5E}"/>
              </a:ext>
            </a:extLst>
          </p:cNvPr>
          <p:cNvSpPr txBox="1">
            <a:spLocks/>
          </p:cNvSpPr>
          <p:nvPr/>
        </p:nvSpPr>
        <p:spPr>
          <a:xfrm>
            <a:off x="5981746" y="778204"/>
            <a:ext cx="269189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Rx signal is sampled to covert it from analog to digital. The frequency at which the sampling takes place is called chirp Sampling</a:t>
            </a:r>
          </a:p>
        </p:txBody>
      </p:sp>
      <p:sp>
        <p:nvSpPr>
          <p:cNvPr id="357" name="Google Shape;293;p33">
            <a:extLst>
              <a:ext uri="{FF2B5EF4-FFF2-40B4-BE49-F238E27FC236}">
                <a16:creationId xmlns:a16="http://schemas.microsoft.com/office/drawing/2014/main" id="{43D31E30-1714-2BB7-66EC-E51698498604}"/>
              </a:ext>
            </a:extLst>
          </p:cNvPr>
          <p:cNvSpPr txBox="1">
            <a:spLocks/>
          </p:cNvSpPr>
          <p:nvPr/>
        </p:nvSpPr>
        <p:spPr>
          <a:xfrm>
            <a:off x="6005570" y="443870"/>
            <a:ext cx="304995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Chirp Sampling</a:t>
            </a:r>
          </a:p>
        </p:txBody>
      </p:sp>
      <p:sp>
        <p:nvSpPr>
          <p:cNvPr id="358" name="Google Shape;279;p32">
            <a:extLst>
              <a:ext uri="{FF2B5EF4-FFF2-40B4-BE49-F238E27FC236}">
                <a16:creationId xmlns:a16="http://schemas.microsoft.com/office/drawing/2014/main" id="{2166B618-4FCC-CF1D-D76A-DC3DB68E58B9}"/>
              </a:ext>
            </a:extLst>
          </p:cNvPr>
          <p:cNvSpPr/>
          <p:nvPr/>
        </p:nvSpPr>
        <p:spPr>
          <a:xfrm>
            <a:off x="5868470" y="600155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61" name="Picture 360">
            <a:extLst>
              <a:ext uri="{FF2B5EF4-FFF2-40B4-BE49-F238E27FC236}">
                <a16:creationId xmlns:a16="http://schemas.microsoft.com/office/drawing/2014/main" id="{22823BE2-9570-DD04-B64C-47DBE769E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746" y="1700738"/>
            <a:ext cx="2014798" cy="875999"/>
          </a:xfrm>
          <a:prstGeom prst="rect">
            <a:avLst/>
          </a:prstGeom>
        </p:spPr>
      </p:pic>
      <p:sp>
        <p:nvSpPr>
          <p:cNvPr id="362" name="Google Shape;292;p33">
            <a:extLst>
              <a:ext uri="{FF2B5EF4-FFF2-40B4-BE49-F238E27FC236}">
                <a16:creationId xmlns:a16="http://schemas.microsoft.com/office/drawing/2014/main" id="{4D36854E-F8AF-CAF4-6C94-85E203DD5C91}"/>
              </a:ext>
            </a:extLst>
          </p:cNvPr>
          <p:cNvSpPr txBox="1">
            <a:spLocks/>
          </p:cNvSpPr>
          <p:nvPr/>
        </p:nvSpPr>
        <p:spPr>
          <a:xfrm>
            <a:off x="426989" y="2540877"/>
            <a:ext cx="28270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Measurement of Range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D6AEF6B5-738F-BE52-D90B-46818226D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58" y="2932838"/>
            <a:ext cx="2455577" cy="1675447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6E71D611-66C3-9605-8276-0642EDDD1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825" y="3500720"/>
            <a:ext cx="2338651" cy="604922"/>
          </a:xfrm>
          <a:prstGeom prst="rect">
            <a:avLst/>
          </a:prstGeom>
        </p:spPr>
      </p:pic>
      <p:pic>
        <p:nvPicPr>
          <p:cNvPr id="368" name="Picture 367">
            <a:extLst>
              <a:ext uri="{FF2B5EF4-FFF2-40B4-BE49-F238E27FC236}">
                <a16:creationId xmlns:a16="http://schemas.microsoft.com/office/drawing/2014/main" id="{3C74B728-1075-7D34-58B9-E2A947C704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4955" y="3957920"/>
            <a:ext cx="673858" cy="466517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A1B7BD85-3626-7512-CBC8-97BD3970D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9804" y="3970752"/>
            <a:ext cx="793533" cy="440851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A7BE6874-9F3F-F9C7-831B-4F45580FED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377" y="3744514"/>
            <a:ext cx="1448002" cy="6382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E4D22F6F-40F0-1D83-17AE-32220D82D2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0213" y="3741419"/>
            <a:ext cx="1880668" cy="6382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75" name="Google Shape;289;p33">
            <a:extLst>
              <a:ext uri="{FF2B5EF4-FFF2-40B4-BE49-F238E27FC236}">
                <a16:creationId xmlns:a16="http://schemas.microsoft.com/office/drawing/2014/main" id="{B621E1FF-565A-B768-F669-7D0A14524509}"/>
              </a:ext>
            </a:extLst>
          </p:cNvPr>
          <p:cNvSpPr txBox="1">
            <a:spLocks/>
          </p:cNvSpPr>
          <p:nvPr/>
        </p:nvSpPr>
        <p:spPr>
          <a:xfrm>
            <a:off x="3679682" y="4019156"/>
            <a:ext cx="42663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b="1" dirty="0">
                <a:solidFill>
                  <a:srgbClr val="2A2A2A"/>
                </a:solidFill>
              </a:rPr>
              <a:t>;</a:t>
            </a:r>
          </a:p>
        </p:txBody>
      </p:sp>
      <p:sp>
        <p:nvSpPr>
          <p:cNvPr id="377" name="Google Shape;289;p33">
            <a:extLst>
              <a:ext uri="{FF2B5EF4-FFF2-40B4-BE49-F238E27FC236}">
                <a16:creationId xmlns:a16="http://schemas.microsoft.com/office/drawing/2014/main" id="{A6385C8B-8EE0-2C11-BFD8-DA9E5F58B250}"/>
              </a:ext>
            </a:extLst>
          </p:cNvPr>
          <p:cNvSpPr txBox="1">
            <a:spLocks/>
          </p:cNvSpPr>
          <p:nvPr/>
        </p:nvSpPr>
        <p:spPr>
          <a:xfrm>
            <a:off x="4540216" y="4016020"/>
            <a:ext cx="42663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b="1" dirty="0">
                <a:solidFill>
                  <a:srgbClr val="2A2A2A"/>
                </a:solidFill>
              </a:rPr>
              <a:t>;</a:t>
            </a:r>
          </a:p>
        </p:txBody>
      </p:sp>
      <p:pic>
        <p:nvPicPr>
          <p:cNvPr id="379" name="Picture 378">
            <a:extLst>
              <a:ext uri="{FF2B5EF4-FFF2-40B4-BE49-F238E27FC236}">
                <a16:creationId xmlns:a16="http://schemas.microsoft.com/office/drawing/2014/main" id="{0F533BAB-24B6-EDC0-06F0-B62912112C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2513" y="2794982"/>
            <a:ext cx="1682930" cy="728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0" name="Google Shape;292;p33">
            <a:extLst>
              <a:ext uri="{FF2B5EF4-FFF2-40B4-BE49-F238E27FC236}">
                <a16:creationId xmlns:a16="http://schemas.microsoft.com/office/drawing/2014/main" id="{6A97A12C-E39A-7180-2D46-D6CFB2D090BA}"/>
              </a:ext>
            </a:extLst>
          </p:cNvPr>
          <p:cNvSpPr txBox="1">
            <a:spLocks/>
          </p:cNvSpPr>
          <p:nvPr/>
        </p:nvSpPr>
        <p:spPr>
          <a:xfrm>
            <a:off x="4864506" y="2619643"/>
            <a:ext cx="168293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Resolution</a:t>
            </a:r>
          </a:p>
        </p:txBody>
      </p: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295E43E0-391C-EC50-D747-62DE25BC23D0}"/>
              </a:ext>
            </a:extLst>
          </p:cNvPr>
          <p:cNvCxnSpPr>
            <a:cxnSpLocks/>
            <a:stCxn id="379" idx="1"/>
            <a:endCxn id="380" idx="2"/>
          </p:cNvCxnSpPr>
          <p:nvPr/>
        </p:nvCxnSpPr>
        <p:spPr>
          <a:xfrm flipH="1" flipV="1">
            <a:off x="5705971" y="3076843"/>
            <a:ext cx="816542" cy="82235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9"/>
            <a:ext cx="31290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Measurement of Velocity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77788" y="711041"/>
            <a:ext cx="6518097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Radar uses the principle of Doppler shift to measure the velocity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The apparent change in the frequency of the wave due to the relative motion of the source and the observer is called Doppler shift.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  <a:p>
            <a:endParaRPr lang="en-IN" sz="1200" dirty="0">
              <a:solidFill>
                <a:srgbClr val="2A2A2A"/>
              </a:solidFill>
            </a:endParaRPr>
          </a:p>
          <a:p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IF = f1(distance) + f2(doppler shift) , but in automotive radar f2&lt;&lt;&lt;&lt;&lt;f1, so f2 is discarded and can’t be calculated using IF.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0DF808-0691-28E8-A694-34FC2510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08" y="1421806"/>
            <a:ext cx="1262507" cy="631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F6A1F-122F-56AB-31F7-61E506681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294" y="1457134"/>
            <a:ext cx="1835821" cy="467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6A49AB-507B-EB3B-1E4A-4470CB06B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96" y="2614106"/>
            <a:ext cx="1775762" cy="671910"/>
          </a:xfrm>
          <a:prstGeom prst="rect">
            <a:avLst/>
          </a:prstGeom>
        </p:spPr>
      </p:pic>
      <p:sp>
        <p:nvSpPr>
          <p:cNvPr id="16" name="Google Shape;291;p33">
            <a:extLst>
              <a:ext uri="{FF2B5EF4-FFF2-40B4-BE49-F238E27FC236}">
                <a16:creationId xmlns:a16="http://schemas.microsoft.com/office/drawing/2014/main" id="{83F25D2D-ABF4-8594-0085-8BBC71F5CCA8}"/>
              </a:ext>
            </a:extLst>
          </p:cNvPr>
          <p:cNvSpPr txBox="1">
            <a:spLocks/>
          </p:cNvSpPr>
          <p:nvPr/>
        </p:nvSpPr>
        <p:spPr>
          <a:xfrm>
            <a:off x="3129792" y="2471218"/>
            <a:ext cx="3125865" cy="66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We need to calculate the phase change of the two consecutive chirps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11FA32-B28E-CA25-6C8D-A60604062504}"/>
              </a:ext>
            </a:extLst>
          </p:cNvPr>
          <p:cNvCxnSpPr/>
          <p:nvPr/>
        </p:nvCxnSpPr>
        <p:spPr>
          <a:xfrm flipH="1">
            <a:off x="2358571" y="2670629"/>
            <a:ext cx="798286" cy="246742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AE31636-A24D-115C-1723-7D02EAF43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5" y="3356409"/>
            <a:ext cx="1380690" cy="5465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Google Shape;291;p33">
            <a:extLst>
              <a:ext uri="{FF2B5EF4-FFF2-40B4-BE49-F238E27FC236}">
                <a16:creationId xmlns:a16="http://schemas.microsoft.com/office/drawing/2014/main" id="{9D2D6B04-816E-1B45-20DB-3D5D081D470F}"/>
              </a:ext>
            </a:extLst>
          </p:cNvPr>
          <p:cNvSpPr txBox="1">
            <a:spLocks/>
          </p:cNvSpPr>
          <p:nvPr/>
        </p:nvSpPr>
        <p:spPr>
          <a:xfrm>
            <a:off x="3156857" y="2961771"/>
            <a:ext cx="3125865" cy="66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Maximum Velocity formula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730426-12D9-3AC6-65E6-D313E94FB1F7}"/>
              </a:ext>
            </a:extLst>
          </p:cNvPr>
          <p:cNvCxnSpPr>
            <a:cxnSpLocks/>
          </p:cNvCxnSpPr>
          <p:nvPr/>
        </p:nvCxnSpPr>
        <p:spPr>
          <a:xfrm flipH="1">
            <a:off x="2463565" y="3183538"/>
            <a:ext cx="693292" cy="213361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47AF027-78FA-B54B-2D42-CC2AD16A9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235" y="4005725"/>
            <a:ext cx="1380690" cy="4250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0" name="Google Shape;291;p33">
            <a:extLst>
              <a:ext uri="{FF2B5EF4-FFF2-40B4-BE49-F238E27FC236}">
                <a16:creationId xmlns:a16="http://schemas.microsoft.com/office/drawing/2014/main" id="{9B019415-9A12-4819-700B-C04C9A7AB056}"/>
              </a:ext>
            </a:extLst>
          </p:cNvPr>
          <p:cNvSpPr txBox="1">
            <a:spLocks/>
          </p:cNvSpPr>
          <p:nvPr/>
        </p:nvSpPr>
        <p:spPr>
          <a:xfrm>
            <a:off x="6364514" y="3792041"/>
            <a:ext cx="3125865" cy="351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More no. of chirps -&gt; High resolution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D5D986-817F-9616-C027-9AA705B4969E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058242" y="3967935"/>
            <a:ext cx="306272" cy="218245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385" name="Google Shape;292;p33">
            <a:extLst>
              <a:ext uri="{FF2B5EF4-FFF2-40B4-BE49-F238E27FC236}">
                <a16:creationId xmlns:a16="http://schemas.microsoft.com/office/drawing/2014/main" id="{F55F3BB4-0CF3-EC91-C3DF-069771FEC267}"/>
              </a:ext>
            </a:extLst>
          </p:cNvPr>
          <p:cNvSpPr txBox="1">
            <a:spLocks/>
          </p:cNvSpPr>
          <p:nvPr/>
        </p:nvSpPr>
        <p:spPr>
          <a:xfrm>
            <a:off x="4340419" y="3482266"/>
            <a:ext cx="31290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Resolution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1484459" y="116034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Intro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13"/>
          </p:nvPr>
        </p:nvSpPr>
        <p:spPr>
          <a:xfrm>
            <a:off x="1484459" y="2762401"/>
            <a:ext cx="275585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Radar signal processing 1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Table of contents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2"/>
          </p:nvPr>
        </p:nvSpPr>
        <p:spPr>
          <a:xfrm>
            <a:off x="749759" y="116034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01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3"/>
          </p:nvPr>
        </p:nvSpPr>
        <p:spPr>
          <a:xfrm>
            <a:off x="749759" y="2754906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04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4"/>
          </p:nvPr>
        </p:nvSpPr>
        <p:spPr>
          <a:xfrm>
            <a:off x="742984" y="1695097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000"/>
                </a:solidFill>
              </a:rPr>
              <a:t>02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 idx="5"/>
          </p:nvPr>
        </p:nvSpPr>
        <p:spPr>
          <a:xfrm>
            <a:off x="765469" y="3288297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05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6"/>
          </p:nvPr>
        </p:nvSpPr>
        <p:spPr>
          <a:xfrm>
            <a:off x="742984" y="2228497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000"/>
                </a:solidFill>
              </a:rPr>
              <a:t>03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7"/>
          </p:nvPr>
        </p:nvSpPr>
        <p:spPr>
          <a:xfrm>
            <a:off x="765469" y="381421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06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8"/>
          </p:nvPr>
        </p:nvSpPr>
        <p:spPr>
          <a:xfrm>
            <a:off x="1477684" y="1693744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ADAS and AD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9"/>
          </p:nvPr>
        </p:nvSpPr>
        <p:spPr>
          <a:xfrm>
            <a:off x="1477684" y="223464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Basics of Radar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4"/>
          </p:nvPr>
        </p:nvSpPr>
        <p:spPr>
          <a:xfrm>
            <a:off x="1477682" y="3445701"/>
            <a:ext cx="275585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>
                <a:solidFill>
                  <a:srgbClr val="2A2A2A"/>
                </a:solidFill>
              </a:rPr>
              <a:t>Radar signal processing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A2A2A"/>
              </a:solidFill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15"/>
          </p:nvPr>
        </p:nvSpPr>
        <p:spPr>
          <a:xfrm>
            <a:off x="1477684" y="38442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Radar Data Processing</a:t>
            </a:r>
            <a:endParaRPr dirty="0">
              <a:solidFill>
                <a:srgbClr val="2A2A2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3F3D6-960F-D249-1A64-ADEC2AFB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122" y="687273"/>
            <a:ext cx="3734409" cy="3460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156;p27">
            <a:extLst>
              <a:ext uri="{FF2B5EF4-FFF2-40B4-BE49-F238E27FC236}">
                <a16:creationId xmlns:a16="http://schemas.microsoft.com/office/drawing/2014/main" id="{E2340D61-A8C5-38F4-55B0-9969D92074AC}"/>
              </a:ext>
            </a:extLst>
          </p:cNvPr>
          <p:cNvSpPr txBox="1">
            <a:spLocks/>
          </p:cNvSpPr>
          <p:nvPr/>
        </p:nvSpPr>
        <p:spPr>
          <a:xfrm>
            <a:off x="4636863" y="3302811"/>
            <a:ext cx="2509515" cy="49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" sz="4000" dirty="0">
                <a:solidFill>
                  <a:srgbClr val="FFC000"/>
                </a:solidFill>
              </a:rPr>
              <a:t>RADAR</a:t>
            </a:r>
          </a:p>
        </p:txBody>
      </p:sp>
      <p:sp>
        <p:nvSpPr>
          <p:cNvPr id="7" name="Google Shape;156;p27">
            <a:extLst>
              <a:ext uri="{FF2B5EF4-FFF2-40B4-BE49-F238E27FC236}">
                <a16:creationId xmlns:a16="http://schemas.microsoft.com/office/drawing/2014/main" id="{0EDD1E75-C2C8-DA0D-3F11-DB9B45C236C6}"/>
              </a:ext>
            </a:extLst>
          </p:cNvPr>
          <p:cNvSpPr txBox="1">
            <a:spLocks/>
          </p:cNvSpPr>
          <p:nvPr/>
        </p:nvSpPr>
        <p:spPr>
          <a:xfrm>
            <a:off x="4721899" y="3615600"/>
            <a:ext cx="250951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 lang="en" dirty="0">
              <a:solidFill>
                <a:srgbClr val="FFC000"/>
              </a:solidFill>
            </a:endParaRPr>
          </a:p>
        </p:txBody>
      </p:sp>
      <p:sp>
        <p:nvSpPr>
          <p:cNvPr id="8" name="Google Shape;156;p27">
            <a:extLst>
              <a:ext uri="{FF2B5EF4-FFF2-40B4-BE49-F238E27FC236}">
                <a16:creationId xmlns:a16="http://schemas.microsoft.com/office/drawing/2014/main" id="{05C0F255-9386-C9AA-4980-61B2D5331465}"/>
              </a:ext>
            </a:extLst>
          </p:cNvPr>
          <p:cNvSpPr txBox="1">
            <a:spLocks/>
          </p:cNvSpPr>
          <p:nvPr/>
        </p:nvSpPr>
        <p:spPr>
          <a:xfrm>
            <a:off x="4651378" y="3691002"/>
            <a:ext cx="250951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accen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" dirty="0">
                <a:solidFill>
                  <a:srgbClr val="FFC000"/>
                </a:solidFill>
              </a:rPr>
              <a:t>TECHNOLOGY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9"/>
            <a:ext cx="31290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Measurement of Angle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77788" y="711041"/>
            <a:ext cx="6518097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rgbClr val="2A2A2A"/>
                </a:solidFill>
              </a:rPr>
              <a:t>AoA</a:t>
            </a:r>
            <a:r>
              <a:rPr lang="en-IN" sz="1200" dirty="0">
                <a:solidFill>
                  <a:srgbClr val="2A2A2A"/>
                </a:solidFill>
              </a:rPr>
              <a:t> :Phase difference between the two Rx signal receiver by Rx antenna.</a:t>
            </a:r>
          </a:p>
          <a:p>
            <a:endParaRPr lang="en-IN" sz="1200" dirty="0">
              <a:solidFill>
                <a:srgbClr val="2A2A2A"/>
              </a:solidFill>
            </a:endParaRPr>
          </a:p>
          <a:p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9F067-B77E-A83F-DB90-4A8B39C3C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92" y="455662"/>
            <a:ext cx="2343293" cy="1865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F79CE-2A1B-E510-4F00-48400BB4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067" y="1185307"/>
            <a:ext cx="1173887" cy="2934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C773F-1DB6-E8E5-6D6B-4238CC2DC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52" y="1177248"/>
            <a:ext cx="1019017" cy="5384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84D48-BEE1-620C-6431-E47EAD175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81" y="1161182"/>
            <a:ext cx="1698681" cy="856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2C0792-4547-E502-7352-5B958102B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3271" y="1654858"/>
            <a:ext cx="1173888" cy="439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Google Shape;291;p33">
            <a:extLst>
              <a:ext uri="{FF2B5EF4-FFF2-40B4-BE49-F238E27FC236}">
                <a16:creationId xmlns:a16="http://schemas.microsoft.com/office/drawing/2014/main" id="{FF8A0A41-5ABE-E8A2-EC59-F5DCFD36EE1E}"/>
              </a:ext>
            </a:extLst>
          </p:cNvPr>
          <p:cNvSpPr txBox="1">
            <a:spLocks/>
          </p:cNvSpPr>
          <p:nvPr/>
        </p:nvSpPr>
        <p:spPr>
          <a:xfrm>
            <a:off x="401424" y="2192539"/>
            <a:ext cx="6518097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050" dirty="0">
                <a:solidFill>
                  <a:srgbClr val="2A2A2A"/>
                </a:solidFill>
              </a:rPr>
              <a:t>Maximum Angle </a:t>
            </a:r>
            <a:r>
              <a:rPr lang="en-IN" sz="1200" dirty="0">
                <a:solidFill>
                  <a:srgbClr val="2A2A2A"/>
                </a:solidFill>
              </a:rPr>
              <a:t>: </a:t>
            </a:r>
          </a:p>
          <a:p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7289A5-4849-C119-30B3-752C18EB1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7728" y="2177599"/>
            <a:ext cx="2219108" cy="3618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8BDEA6-459D-5555-9727-55C132369E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814" y="2488049"/>
            <a:ext cx="3287081" cy="1167542"/>
          </a:xfrm>
          <a:prstGeom prst="rect">
            <a:avLst/>
          </a:prstGeom>
        </p:spPr>
      </p:pic>
      <p:pic>
        <p:nvPicPr>
          <p:cNvPr id="385" name="Picture 384">
            <a:extLst>
              <a:ext uri="{FF2B5EF4-FFF2-40B4-BE49-F238E27FC236}">
                <a16:creationId xmlns:a16="http://schemas.microsoft.com/office/drawing/2014/main" id="{57078A65-40E9-AC0C-922E-8E69EC3158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14" y="3579225"/>
            <a:ext cx="3042744" cy="702642"/>
          </a:xfrm>
          <a:prstGeom prst="rect">
            <a:avLst/>
          </a:prstGeom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232F190F-DEBD-D5A0-0AC2-0A1E6409A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206" y="4196220"/>
            <a:ext cx="3358806" cy="598061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E699B56A-C30F-5877-C318-B81BCFAC29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1026" y="3211769"/>
            <a:ext cx="4160974" cy="990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0" name="Google Shape;292;p33">
            <a:extLst>
              <a:ext uri="{FF2B5EF4-FFF2-40B4-BE49-F238E27FC236}">
                <a16:creationId xmlns:a16="http://schemas.microsoft.com/office/drawing/2014/main" id="{41A1D0D1-1F9F-57B8-61FF-1DBCC90A4244}"/>
              </a:ext>
            </a:extLst>
          </p:cNvPr>
          <p:cNvSpPr txBox="1">
            <a:spLocks/>
          </p:cNvSpPr>
          <p:nvPr/>
        </p:nvSpPr>
        <p:spPr>
          <a:xfrm>
            <a:off x="4106359" y="2697408"/>
            <a:ext cx="31290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259890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46545" y="349219"/>
            <a:ext cx="31489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Measurement of RCS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77788" y="711041"/>
            <a:ext cx="8257398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Radar : It sends out radio waves.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Object : It could be of any shape and size, it reflects back some of the radio waves back to the radar.</a:t>
            </a:r>
          </a:p>
          <a:p>
            <a:r>
              <a:rPr lang="en-IN" sz="1200" dirty="0">
                <a:solidFill>
                  <a:srgbClr val="2A2A2A"/>
                </a:solidFill>
              </a:rPr>
              <a:t>    So, Radar cross section is a way to describe how visible an object appears to radar, based on the shape and size.</a:t>
            </a:r>
          </a:p>
          <a:p>
            <a:r>
              <a:rPr lang="en-IN" sz="1200" dirty="0">
                <a:solidFill>
                  <a:srgbClr val="2A2A2A"/>
                </a:solidFill>
              </a:rPr>
              <a:t>    </a:t>
            </a:r>
            <a:r>
              <a:rPr lang="en-IN" sz="1200" b="1" dirty="0">
                <a:solidFill>
                  <a:srgbClr val="2A2A2A"/>
                </a:solidFill>
              </a:rPr>
              <a:t>Factors : Surface, shape, Material, Tx frequency etc.</a:t>
            </a:r>
          </a:p>
          <a:p>
            <a:r>
              <a:rPr lang="en-IN" sz="1200" b="1" dirty="0">
                <a:solidFill>
                  <a:srgbClr val="2A2A2A"/>
                </a:solidFill>
              </a:rPr>
              <a:t>    </a:t>
            </a:r>
            <a:endParaRPr lang="en-IN" sz="1200" dirty="0">
              <a:solidFill>
                <a:srgbClr val="2A2A2A"/>
              </a:solidFill>
            </a:endParaRPr>
          </a:p>
          <a:p>
            <a:r>
              <a:rPr lang="en-IN" sz="1200" b="1" dirty="0">
                <a:solidFill>
                  <a:srgbClr val="2A2A2A"/>
                </a:solidFill>
              </a:rPr>
              <a:t>    </a:t>
            </a:r>
          </a:p>
          <a:p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AA14B-EAEC-927E-DBCD-F2E64BB3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11" y="1595255"/>
            <a:ext cx="5008732" cy="1586545"/>
          </a:xfrm>
          <a:prstGeom prst="rect">
            <a:avLst/>
          </a:prstGeom>
        </p:spPr>
      </p:pic>
      <p:sp>
        <p:nvSpPr>
          <p:cNvPr id="8" name="Google Shape;291;p33">
            <a:extLst>
              <a:ext uri="{FF2B5EF4-FFF2-40B4-BE49-F238E27FC236}">
                <a16:creationId xmlns:a16="http://schemas.microsoft.com/office/drawing/2014/main" id="{D13FA4A9-3824-45D2-34CC-A5C05603AE76}"/>
              </a:ext>
            </a:extLst>
          </p:cNvPr>
          <p:cNvSpPr txBox="1">
            <a:spLocks/>
          </p:cNvSpPr>
          <p:nvPr/>
        </p:nvSpPr>
        <p:spPr>
          <a:xfrm>
            <a:off x="6052457" y="1963239"/>
            <a:ext cx="2538528" cy="330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RCS Large object &gt; RCS small object </a:t>
            </a:r>
          </a:p>
          <a:p>
            <a:endParaRPr lang="en-IN" sz="1100" dirty="0">
              <a:solidFill>
                <a:srgbClr val="2A2A2A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D98466-A325-E213-FB2C-59C278FBD52A}"/>
              </a:ext>
            </a:extLst>
          </p:cNvPr>
          <p:cNvCxnSpPr>
            <a:cxnSpLocks/>
          </p:cNvCxnSpPr>
          <p:nvPr/>
        </p:nvCxnSpPr>
        <p:spPr>
          <a:xfrm flipH="1">
            <a:off x="5478671" y="2150019"/>
            <a:ext cx="602814" cy="867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C8FF4E2-8FD9-6CF3-2793-69C25D75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4" y="3397603"/>
            <a:ext cx="1634946" cy="1146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Google Shape;291;p33">
            <a:extLst>
              <a:ext uri="{FF2B5EF4-FFF2-40B4-BE49-F238E27FC236}">
                <a16:creationId xmlns:a16="http://schemas.microsoft.com/office/drawing/2014/main" id="{25E09E26-AC41-B76F-5A75-33BD3F482234}"/>
              </a:ext>
            </a:extLst>
          </p:cNvPr>
          <p:cNvSpPr txBox="1">
            <a:spLocks/>
          </p:cNvSpPr>
          <p:nvPr/>
        </p:nvSpPr>
        <p:spPr>
          <a:xfrm>
            <a:off x="3222171" y="3528977"/>
            <a:ext cx="2866573" cy="1014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Corner Reflector : It is a retroreflector used for Radar testing and </a:t>
            </a:r>
            <a:r>
              <a:rPr lang="en-IN" sz="1100" dirty="0" err="1">
                <a:solidFill>
                  <a:srgbClr val="2A2A2A"/>
                </a:solidFill>
              </a:rPr>
              <a:t>calibaration</a:t>
            </a:r>
            <a:r>
              <a:rPr lang="en-IN" sz="1100" dirty="0">
                <a:solidFill>
                  <a:srgbClr val="2A2A2A"/>
                </a:solidFill>
              </a:rPr>
              <a:t>, consisting of three perpendicular intersecting flat surfaces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0899D6-740C-18CF-654E-2BF7C23928F4}"/>
              </a:ext>
            </a:extLst>
          </p:cNvPr>
          <p:cNvCxnSpPr>
            <a:cxnSpLocks/>
          </p:cNvCxnSpPr>
          <p:nvPr/>
        </p:nvCxnSpPr>
        <p:spPr>
          <a:xfrm flipH="1">
            <a:off x="2409371" y="4061200"/>
            <a:ext cx="812800" cy="356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81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46545" y="349219"/>
            <a:ext cx="31489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 C</a:t>
            </a:r>
            <a:r>
              <a:rPr lang="en-IN" dirty="0">
                <a:solidFill>
                  <a:srgbClr val="2A2A2A"/>
                </a:solidFill>
              </a:rPr>
              <a:t>lutter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674209" y="666763"/>
            <a:ext cx="6391609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8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Unwanted reflection points in Radar Measurement is Clutter</a:t>
            </a:r>
          </a:p>
          <a:p>
            <a:r>
              <a:rPr lang="en-IN" sz="18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Sources: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Ground Reflection.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Nearby Static objects which are not consider as valid target  objects.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A2A2A"/>
                </a:solidFill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Rain, fog, some particles in air,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4C50A-33D6-0D1A-C02B-75EBF555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7" y="2453713"/>
            <a:ext cx="4273353" cy="2023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D1F0F-8C59-21BF-3B2F-164457842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700" y="2654005"/>
            <a:ext cx="4102450" cy="15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5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46545" y="349219"/>
            <a:ext cx="31489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W</a:t>
            </a:r>
            <a:r>
              <a:rPr lang="en-IN" dirty="0" err="1">
                <a:solidFill>
                  <a:srgbClr val="2A2A2A"/>
                </a:solidFill>
              </a:rPr>
              <a:t>hy</a:t>
            </a:r>
            <a:r>
              <a:rPr lang="en-IN" dirty="0">
                <a:solidFill>
                  <a:srgbClr val="2A2A2A"/>
                </a:solidFill>
              </a:rPr>
              <a:t> to remove Clutter ?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77788" y="711041"/>
            <a:ext cx="8257398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Unwanted reflection points in Radar Measurement is Clutter</a:t>
            </a:r>
            <a:r>
              <a:rPr lang="en-IN" sz="1600" dirty="0"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Clutter adds to a lot of extra measurements which is Unwanted.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Considerably decrease the useful information /feature extraction at higher level of processing.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Can lead to false activation of vehicle actuators during driving.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Reflection from ground </a:t>
            </a:r>
            <a:r>
              <a:rPr lang="en-IN" sz="1600" dirty="0" err="1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falsly</a:t>
            </a:r>
            <a:r>
              <a:rPr lang="en-IN" sz="1600" dirty="0">
                <a:effectLst/>
                <a:latin typeface="Blinke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detected as from vehicle, and ADAS brakes the vehicle for safety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7" name="Google Shape;292;p33">
            <a:extLst>
              <a:ext uri="{FF2B5EF4-FFF2-40B4-BE49-F238E27FC236}">
                <a16:creationId xmlns:a16="http://schemas.microsoft.com/office/drawing/2014/main" id="{BB54C8F0-64DA-843A-F9B9-9951BB091251}"/>
              </a:ext>
            </a:extLst>
          </p:cNvPr>
          <p:cNvSpPr txBox="1">
            <a:spLocks/>
          </p:cNvSpPr>
          <p:nvPr/>
        </p:nvSpPr>
        <p:spPr>
          <a:xfrm>
            <a:off x="600983" y="2692808"/>
            <a:ext cx="31489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solidFill>
                  <a:srgbClr val="2A2A2A"/>
                </a:solidFill>
              </a:rPr>
              <a:t>How</a:t>
            </a:r>
            <a:r>
              <a:rPr lang="en-IN" dirty="0">
                <a:solidFill>
                  <a:srgbClr val="2A2A2A"/>
                </a:solidFill>
              </a:rPr>
              <a:t> to remove Clutter ?</a:t>
            </a:r>
          </a:p>
        </p:txBody>
      </p:sp>
      <p:sp>
        <p:nvSpPr>
          <p:cNvPr id="9" name="Google Shape;291;p33">
            <a:extLst>
              <a:ext uri="{FF2B5EF4-FFF2-40B4-BE49-F238E27FC236}">
                <a16:creationId xmlns:a16="http://schemas.microsoft.com/office/drawing/2014/main" id="{378C4862-96F6-9A41-5066-5DADF97D3598}"/>
              </a:ext>
            </a:extLst>
          </p:cNvPr>
          <p:cNvSpPr txBox="1">
            <a:spLocks/>
          </p:cNvSpPr>
          <p:nvPr/>
        </p:nvSpPr>
        <p:spPr>
          <a:xfrm>
            <a:off x="443301" y="3062594"/>
            <a:ext cx="8257398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 Radar Reflection has Magnitude / Received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some threshold to filter based on this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10" name="Google Shape;279;p32">
            <a:extLst>
              <a:ext uri="{FF2B5EF4-FFF2-40B4-BE49-F238E27FC236}">
                <a16:creationId xmlns:a16="http://schemas.microsoft.com/office/drawing/2014/main" id="{3021DBCB-82D1-7FD5-152A-37916F6EA00A}"/>
              </a:ext>
            </a:extLst>
          </p:cNvPr>
          <p:cNvSpPr/>
          <p:nvPr/>
        </p:nvSpPr>
        <p:spPr>
          <a:xfrm>
            <a:off x="523197" y="2844212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11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46545" y="349219"/>
            <a:ext cx="31489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Measurement of RCS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77788" y="711041"/>
            <a:ext cx="8257398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Radar : It sends out radio waves.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Object : It could be of any shape and size, it reflects back some of the radio waves back to the radar.</a:t>
            </a:r>
          </a:p>
          <a:p>
            <a:r>
              <a:rPr lang="en-IN" sz="1200" dirty="0">
                <a:solidFill>
                  <a:srgbClr val="2A2A2A"/>
                </a:solidFill>
              </a:rPr>
              <a:t>    So, Radar cross section is a way to describe how visible an object appears to radar, based on the shape and size.</a:t>
            </a:r>
          </a:p>
          <a:p>
            <a:r>
              <a:rPr lang="en-IN" sz="1200" dirty="0">
                <a:solidFill>
                  <a:srgbClr val="2A2A2A"/>
                </a:solidFill>
              </a:rPr>
              <a:t>    </a:t>
            </a:r>
            <a:r>
              <a:rPr lang="en-IN" sz="1200" b="1" dirty="0">
                <a:solidFill>
                  <a:srgbClr val="2A2A2A"/>
                </a:solidFill>
              </a:rPr>
              <a:t>Factors : Surface, shape, Material, Tx frequency etc.</a:t>
            </a:r>
          </a:p>
          <a:p>
            <a:r>
              <a:rPr lang="en-IN" sz="1200" b="1" dirty="0">
                <a:solidFill>
                  <a:srgbClr val="2A2A2A"/>
                </a:solidFill>
              </a:rPr>
              <a:t>    </a:t>
            </a:r>
            <a:endParaRPr lang="en-IN" sz="1200" dirty="0">
              <a:solidFill>
                <a:srgbClr val="2A2A2A"/>
              </a:solidFill>
            </a:endParaRPr>
          </a:p>
          <a:p>
            <a:r>
              <a:rPr lang="en-IN" sz="1200" b="1" dirty="0">
                <a:solidFill>
                  <a:srgbClr val="2A2A2A"/>
                </a:solidFill>
              </a:rPr>
              <a:t>    </a:t>
            </a:r>
          </a:p>
          <a:p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AA14B-EAEC-927E-DBCD-F2E64BB3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11" y="1595255"/>
            <a:ext cx="5008732" cy="1586545"/>
          </a:xfrm>
          <a:prstGeom prst="rect">
            <a:avLst/>
          </a:prstGeom>
        </p:spPr>
      </p:pic>
      <p:sp>
        <p:nvSpPr>
          <p:cNvPr id="8" name="Google Shape;291;p33">
            <a:extLst>
              <a:ext uri="{FF2B5EF4-FFF2-40B4-BE49-F238E27FC236}">
                <a16:creationId xmlns:a16="http://schemas.microsoft.com/office/drawing/2014/main" id="{D13FA4A9-3824-45D2-34CC-A5C05603AE76}"/>
              </a:ext>
            </a:extLst>
          </p:cNvPr>
          <p:cNvSpPr txBox="1">
            <a:spLocks/>
          </p:cNvSpPr>
          <p:nvPr/>
        </p:nvSpPr>
        <p:spPr>
          <a:xfrm>
            <a:off x="6052457" y="1963239"/>
            <a:ext cx="2538528" cy="330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RCS Large object &gt; RCS small object </a:t>
            </a:r>
          </a:p>
          <a:p>
            <a:endParaRPr lang="en-IN" sz="1100" dirty="0">
              <a:solidFill>
                <a:srgbClr val="2A2A2A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D98466-A325-E213-FB2C-59C278FBD52A}"/>
              </a:ext>
            </a:extLst>
          </p:cNvPr>
          <p:cNvCxnSpPr>
            <a:cxnSpLocks/>
          </p:cNvCxnSpPr>
          <p:nvPr/>
        </p:nvCxnSpPr>
        <p:spPr>
          <a:xfrm flipH="1">
            <a:off x="5478671" y="2150019"/>
            <a:ext cx="602814" cy="867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C8FF4E2-8FD9-6CF3-2793-69C25D75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4" y="3397603"/>
            <a:ext cx="1634946" cy="1146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Google Shape;291;p33">
            <a:extLst>
              <a:ext uri="{FF2B5EF4-FFF2-40B4-BE49-F238E27FC236}">
                <a16:creationId xmlns:a16="http://schemas.microsoft.com/office/drawing/2014/main" id="{25E09E26-AC41-B76F-5A75-33BD3F482234}"/>
              </a:ext>
            </a:extLst>
          </p:cNvPr>
          <p:cNvSpPr txBox="1">
            <a:spLocks/>
          </p:cNvSpPr>
          <p:nvPr/>
        </p:nvSpPr>
        <p:spPr>
          <a:xfrm>
            <a:off x="3222171" y="3528977"/>
            <a:ext cx="2866573" cy="1014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Corner Reflector : It is a retroreflector used for Radar testing and </a:t>
            </a:r>
            <a:r>
              <a:rPr lang="en-IN" sz="1100" dirty="0" err="1">
                <a:solidFill>
                  <a:srgbClr val="2A2A2A"/>
                </a:solidFill>
              </a:rPr>
              <a:t>calibaration</a:t>
            </a:r>
            <a:r>
              <a:rPr lang="en-IN" sz="1100" dirty="0">
                <a:solidFill>
                  <a:srgbClr val="2A2A2A"/>
                </a:solidFill>
              </a:rPr>
              <a:t>, consisting of three perpendicular intersecting flat surfaces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0899D6-740C-18CF-654E-2BF7C23928F4}"/>
              </a:ext>
            </a:extLst>
          </p:cNvPr>
          <p:cNvCxnSpPr>
            <a:cxnSpLocks/>
          </p:cNvCxnSpPr>
          <p:nvPr/>
        </p:nvCxnSpPr>
        <p:spPr>
          <a:xfrm flipH="1">
            <a:off x="2409371" y="4061200"/>
            <a:ext cx="812800" cy="356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69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46545" y="349219"/>
            <a:ext cx="314893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Measurement of RCS</a:t>
            </a:r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679E250C-66E7-686E-3B8F-E6208E8DB282}"/>
              </a:ext>
            </a:extLst>
          </p:cNvPr>
          <p:cNvSpPr txBox="1">
            <a:spLocks/>
          </p:cNvSpPr>
          <p:nvPr/>
        </p:nvSpPr>
        <p:spPr>
          <a:xfrm>
            <a:off x="477788" y="711041"/>
            <a:ext cx="8257398" cy="195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Radar : It sends out radio waves.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A2A2A"/>
                </a:solidFill>
              </a:rPr>
              <a:t>Object : It could be of any shape and size, it reflects back some of the radio waves back to the radar.</a:t>
            </a:r>
          </a:p>
          <a:p>
            <a:r>
              <a:rPr lang="en-IN" sz="1200" dirty="0">
                <a:solidFill>
                  <a:srgbClr val="2A2A2A"/>
                </a:solidFill>
              </a:rPr>
              <a:t>    So, Radar cross section is a way to describe how visible an object appears to radar, based on the shape and size.</a:t>
            </a:r>
          </a:p>
          <a:p>
            <a:r>
              <a:rPr lang="en-IN" sz="1200" dirty="0">
                <a:solidFill>
                  <a:srgbClr val="2A2A2A"/>
                </a:solidFill>
              </a:rPr>
              <a:t>    </a:t>
            </a:r>
            <a:r>
              <a:rPr lang="en-IN" sz="1200" b="1" dirty="0">
                <a:solidFill>
                  <a:srgbClr val="2A2A2A"/>
                </a:solidFill>
              </a:rPr>
              <a:t>Factors : Surface, shape, Material, Tx frequency etc.</a:t>
            </a:r>
          </a:p>
          <a:p>
            <a:r>
              <a:rPr lang="en-IN" sz="1200" b="1" dirty="0">
                <a:solidFill>
                  <a:srgbClr val="2A2A2A"/>
                </a:solidFill>
              </a:rPr>
              <a:t>    </a:t>
            </a:r>
            <a:endParaRPr lang="en-IN" sz="1200" dirty="0">
              <a:solidFill>
                <a:srgbClr val="2A2A2A"/>
              </a:solidFill>
            </a:endParaRPr>
          </a:p>
          <a:p>
            <a:r>
              <a:rPr lang="en-IN" sz="1200" b="1" dirty="0">
                <a:solidFill>
                  <a:srgbClr val="2A2A2A"/>
                </a:solidFill>
              </a:rPr>
              <a:t>    </a:t>
            </a:r>
          </a:p>
          <a:p>
            <a:endParaRPr lang="en-IN" sz="12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AA14B-EAEC-927E-DBCD-F2E64BB3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11" y="1595255"/>
            <a:ext cx="5008732" cy="1586545"/>
          </a:xfrm>
          <a:prstGeom prst="rect">
            <a:avLst/>
          </a:prstGeom>
        </p:spPr>
      </p:pic>
      <p:sp>
        <p:nvSpPr>
          <p:cNvPr id="8" name="Google Shape;291;p33">
            <a:extLst>
              <a:ext uri="{FF2B5EF4-FFF2-40B4-BE49-F238E27FC236}">
                <a16:creationId xmlns:a16="http://schemas.microsoft.com/office/drawing/2014/main" id="{D13FA4A9-3824-45D2-34CC-A5C05603AE76}"/>
              </a:ext>
            </a:extLst>
          </p:cNvPr>
          <p:cNvSpPr txBox="1">
            <a:spLocks/>
          </p:cNvSpPr>
          <p:nvPr/>
        </p:nvSpPr>
        <p:spPr>
          <a:xfrm>
            <a:off x="6052457" y="1963239"/>
            <a:ext cx="2538528" cy="330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RCS Large object &gt; RCS small object </a:t>
            </a:r>
          </a:p>
          <a:p>
            <a:endParaRPr lang="en-IN" sz="1100" dirty="0">
              <a:solidFill>
                <a:srgbClr val="2A2A2A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D98466-A325-E213-FB2C-59C278FBD52A}"/>
              </a:ext>
            </a:extLst>
          </p:cNvPr>
          <p:cNvCxnSpPr>
            <a:cxnSpLocks/>
          </p:cNvCxnSpPr>
          <p:nvPr/>
        </p:nvCxnSpPr>
        <p:spPr>
          <a:xfrm flipH="1">
            <a:off x="5478671" y="2150019"/>
            <a:ext cx="602814" cy="867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C8FF4E2-8FD9-6CF3-2793-69C25D75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4" y="3397603"/>
            <a:ext cx="1634946" cy="1146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Google Shape;291;p33">
            <a:extLst>
              <a:ext uri="{FF2B5EF4-FFF2-40B4-BE49-F238E27FC236}">
                <a16:creationId xmlns:a16="http://schemas.microsoft.com/office/drawing/2014/main" id="{25E09E26-AC41-B76F-5A75-33BD3F482234}"/>
              </a:ext>
            </a:extLst>
          </p:cNvPr>
          <p:cNvSpPr txBox="1">
            <a:spLocks/>
          </p:cNvSpPr>
          <p:nvPr/>
        </p:nvSpPr>
        <p:spPr>
          <a:xfrm>
            <a:off x="3222171" y="3528977"/>
            <a:ext cx="2866573" cy="1014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rgbClr val="2A2A2A"/>
                </a:solidFill>
              </a:rPr>
              <a:t>Corner Reflector : It is a retroreflector used for Radar testing and </a:t>
            </a:r>
            <a:r>
              <a:rPr lang="en-IN" sz="1100" dirty="0" err="1">
                <a:solidFill>
                  <a:srgbClr val="2A2A2A"/>
                </a:solidFill>
              </a:rPr>
              <a:t>calibaration</a:t>
            </a:r>
            <a:r>
              <a:rPr lang="en-IN" sz="1100" dirty="0">
                <a:solidFill>
                  <a:srgbClr val="2A2A2A"/>
                </a:solidFill>
              </a:rPr>
              <a:t>, consisting of three perpendicular intersecting flat surfaces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0899D6-740C-18CF-654E-2BF7C23928F4}"/>
              </a:ext>
            </a:extLst>
          </p:cNvPr>
          <p:cNvCxnSpPr>
            <a:cxnSpLocks/>
          </p:cNvCxnSpPr>
          <p:nvPr/>
        </p:nvCxnSpPr>
        <p:spPr>
          <a:xfrm flipH="1">
            <a:off x="2409371" y="4061200"/>
            <a:ext cx="812800" cy="356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583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6B05-4EAA-1BFA-E2EE-23E302241223}"/>
              </a:ext>
            </a:extLst>
          </p:cNvPr>
          <p:cNvSpPr txBox="1">
            <a:spLocks/>
          </p:cNvSpPr>
          <p:nvPr/>
        </p:nvSpPr>
        <p:spPr>
          <a:xfrm>
            <a:off x="5010970" y="717053"/>
            <a:ext cx="3413379" cy="94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 dirty="0">
                <a:solidFill>
                  <a:srgbClr val="2A2A2A"/>
                </a:solidFill>
              </a:rPr>
              <a:t>Automotive Radar Data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B331-BA34-232A-789B-A1E01E690D52}"/>
              </a:ext>
            </a:extLst>
          </p:cNvPr>
          <p:cNvSpPr txBox="1">
            <a:spLocks/>
          </p:cNvSpPr>
          <p:nvPr/>
        </p:nvSpPr>
        <p:spPr>
          <a:xfrm>
            <a:off x="5122624" y="2892821"/>
            <a:ext cx="3413378" cy="12744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2A2A2A"/>
                </a:solidFill>
                <a:latin typeface="+mj-lt"/>
              </a:rPr>
              <a:t>Section -6 Part I</a:t>
            </a:r>
            <a:r>
              <a:rPr lang="en-US" dirty="0">
                <a:solidFill>
                  <a:srgbClr val="2A2A2A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</a:rPr>
              <a:t>Coordinate Transformation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</a:rPr>
              <a:t>Ego vehicle motion compensation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</a:rPr>
              <a:t>Separation of Dynamic and Static detections</a:t>
            </a:r>
          </a:p>
          <a:p>
            <a:endParaRPr lang="en-US" dirty="0">
              <a:solidFill>
                <a:srgbClr val="2A2A2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954E6-F6E0-B649-A3B5-9D18284DCBE6}"/>
              </a:ext>
            </a:extLst>
          </p:cNvPr>
          <p:cNvSpPr/>
          <p:nvPr/>
        </p:nvSpPr>
        <p:spPr>
          <a:xfrm>
            <a:off x="5220831" y="2687496"/>
            <a:ext cx="1328205" cy="568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9" name="Picture 8" descr="A car with different types of traffic lights&#10;&#10;Description automatically generated with medium confidence">
            <a:extLst>
              <a:ext uri="{FF2B5EF4-FFF2-40B4-BE49-F238E27FC236}">
                <a16:creationId xmlns:a16="http://schemas.microsoft.com/office/drawing/2014/main" id="{7FE5A2D9-5B89-D21B-A5B3-85C9D55FC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" b="8006"/>
          <a:stretch/>
        </p:blipFill>
        <p:spPr>
          <a:xfrm rot="2626536">
            <a:off x="856252" y="1271153"/>
            <a:ext cx="3371299" cy="23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58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1000BCF2-F172-846C-EA6B-6D63F9120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b="2445"/>
          <a:stretch/>
        </p:blipFill>
        <p:spPr>
          <a:xfrm>
            <a:off x="616301" y="1532203"/>
            <a:ext cx="6841644" cy="3032033"/>
          </a:xfrm>
          <a:prstGeom prst="rect">
            <a:avLst/>
          </a:prstGeo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7CD48AC-66A1-899D-A62A-BC1881E6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55" y="4564236"/>
            <a:ext cx="5024526" cy="304256"/>
          </a:xfrm>
        </p:spPr>
        <p:txBody>
          <a:bodyPr>
            <a:normAutofit fontScale="90000"/>
          </a:bodyPr>
          <a:lstStyle/>
          <a:p>
            <a:r>
              <a:rPr lang="en-US" sz="1000" b="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 : </a:t>
            </a:r>
            <a:r>
              <a:rPr lang="en-IN" sz="1000" b="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https://www.udemy.com/course/automotive-radar-basics-to-advance</a:t>
            </a:r>
            <a:endParaRPr lang="en-US" sz="1000" b="0" dirty="0">
              <a:solidFill>
                <a:srgbClr val="2A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43">
            <a:extLst>
              <a:ext uri="{FF2B5EF4-FFF2-40B4-BE49-F238E27FC236}">
                <a16:creationId xmlns:a16="http://schemas.microsoft.com/office/drawing/2014/main" id="{F08AFEF5-46C4-678E-A67F-371534F02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31069"/>
              </p:ext>
            </p:extLst>
          </p:nvPr>
        </p:nvGraphicFramePr>
        <p:xfrm>
          <a:off x="5303858" y="415817"/>
          <a:ext cx="3419227" cy="13363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0912">
                  <a:extLst>
                    <a:ext uri="{9D8B030D-6E8A-4147-A177-3AD203B41FA5}">
                      <a16:colId xmlns:a16="http://schemas.microsoft.com/office/drawing/2014/main" val="2053561480"/>
                    </a:ext>
                  </a:extLst>
                </a:gridCol>
                <a:gridCol w="590912">
                  <a:extLst>
                    <a:ext uri="{9D8B030D-6E8A-4147-A177-3AD203B41FA5}">
                      <a16:colId xmlns:a16="http://schemas.microsoft.com/office/drawing/2014/main" val="3891664574"/>
                    </a:ext>
                  </a:extLst>
                </a:gridCol>
                <a:gridCol w="590912">
                  <a:extLst>
                    <a:ext uri="{9D8B030D-6E8A-4147-A177-3AD203B41FA5}">
                      <a16:colId xmlns:a16="http://schemas.microsoft.com/office/drawing/2014/main" val="3325250967"/>
                    </a:ext>
                  </a:extLst>
                </a:gridCol>
                <a:gridCol w="488623">
                  <a:extLst>
                    <a:ext uri="{9D8B030D-6E8A-4147-A177-3AD203B41FA5}">
                      <a16:colId xmlns:a16="http://schemas.microsoft.com/office/drawing/2014/main" val="2599883441"/>
                    </a:ext>
                  </a:extLst>
                </a:gridCol>
                <a:gridCol w="395463">
                  <a:extLst>
                    <a:ext uri="{9D8B030D-6E8A-4147-A177-3AD203B41FA5}">
                      <a16:colId xmlns:a16="http://schemas.microsoft.com/office/drawing/2014/main" val="899331586"/>
                    </a:ext>
                  </a:extLst>
                </a:gridCol>
                <a:gridCol w="762405">
                  <a:extLst>
                    <a:ext uri="{9D8B030D-6E8A-4147-A177-3AD203B41FA5}">
                      <a16:colId xmlns:a16="http://schemas.microsoft.com/office/drawing/2014/main" val="3005520106"/>
                    </a:ext>
                  </a:extLst>
                </a:gridCol>
              </a:tblGrid>
              <a:tr h="567729">
                <a:tc>
                  <a:txBody>
                    <a:bodyPr/>
                    <a:lstStyle/>
                    <a:p>
                      <a:r>
                        <a:rPr lang="en-US" sz="800" dirty="0"/>
                        <a:t>Detection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Range </a:t>
                      </a:r>
                    </a:p>
                    <a:p>
                      <a:r>
                        <a:rPr lang="en-US" sz="800" dirty="0"/>
                        <a:t>(m)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Velocity</a:t>
                      </a:r>
                    </a:p>
                    <a:p>
                      <a:r>
                        <a:rPr lang="en-US" sz="800" dirty="0"/>
                        <a:t>(m/sec)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Angle</a:t>
                      </a:r>
                    </a:p>
                    <a:p>
                      <a:r>
                        <a:rPr lang="en-US" sz="800" dirty="0"/>
                        <a:t>(degree)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RCS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Other Parameter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extLst>
                  <a:ext uri="{0D108BD9-81ED-4DB2-BD59-A6C34878D82A}">
                    <a16:rowId xmlns:a16="http://schemas.microsoft.com/office/drawing/2014/main" val="231187942"/>
                  </a:ext>
                </a:extLst>
              </a:tr>
              <a:tr h="172787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20.5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-6.5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extLst>
                  <a:ext uri="{0D108BD9-81ED-4DB2-BD59-A6C34878D82A}">
                    <a16:rowId xmlns:a16="http://schemas.microsoft.com/office/drawing/2014/main" val="2244520527"/>
                  </a:ext>
                </a:extLst>
              </a:tr>
              <a:tr h="172787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36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0.5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extLst>
                  <a:ext uri="{0D108BD9-81ED-4DB2-BD59-A6C34878D82A}">
                    <a16:rowId xmlns:a16="http://schemas.microsoft.com/office/drawing/2014/main" val="3673597228"/>
                  </a:ext>
                </a:extLst>
              </a:tr>
              <a:tr h="271523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……..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……..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……..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…….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………………….</a:t>
                      </a:r>
                      <a:endParaRPr lang="en-IN" sz="800" dirty="0"/>
                    </a:p>
                  </a:txBody>
                  <a:tcPr marL="93645" marR="93645" marT="46823" marB="46823"/>
                </a:tc>
                <a:extLst>
                  <a:ext uri="{0D108BD9-81ED-4DB2-BD59-A6C34878D82A}">
                    <a16:rowId xmlns:a16="http://schemas.microsoft.com/office/drawing/2014/main" val="2275515181"/>
                  </a:ext>
                </a:extLst>
              </a:tr>
            </a:tbl>
          </a:graphicData>
        </a:graphic>
      </p:graphicFrame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86B7623-5E47-9D9D-D0DB-A473C73E05D4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4324064" y="720100"/>
            <a:ext cx="525162" cy="109904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2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vehicle&#10;&#10;Description automatically generated">
            <a:extLst>
              <a:ext uri="{FF2B5EF4-FFF2-40B4-BE49-F238E27FC236}">
                <a16:creationId xmlns:a16="http://schemas.microsoft.com/office/drawing/2014/main" id="{20589542-228B-63C0-08CD-9C8B2BC3E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16" y="1590433"/>
            <a:ext cx="4564794" cy="164324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4399351-46AA-8578-03F8-7F26252BF697}"/>
              </a:ext>
            </a:extLst>
          </p:cNvPr>
          <p:cNvSpPr txBox="1">
            <a:spLocks/>
          </p:cNvSpPr>
          <p:nvPr/>
        </p:nvSpPr>
        <p:spPr>
          <a:xfrm>
            <a:off x="537832" y="1049675"/>
            <a:ext cx="4827178" cy="4042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2A2A2A"/>
                </a:solidFill>
              </a:rPr>
              <a:t>Relative vs Absolute velocity</a:t>
            </a:r>
          </a:p>
        </p:txBody>
      </p:sp>
      <p:pic>
        <p:nvPicPr>
          <p:cNvPr id="6" name="Picture 5" descr="A diagram of a road with arrows&#10;&#10;Description automatically generated">
            <a:extLst>
              <a:ext uri="{FF2B5EF4-FFF2-40B4-BE49-F238E27FC236}">
                <a16:creationId xmlns:a16="http://schemas.microsoft.com/office/drawing/2014/main" id="{DE27C040-98C1-0C73-41C5-E6CBB29CA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6" y="1624451"/>
            <a:ext cx="3937748" cy="1801520"/>
          </a:xfrm>
          <a:prstGeom prst="rect">
            <a:avLst/>
          </a:prstGeom>
          <a:noFill/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523A47B-465B-CDF7-0AE2-34F2F92F8CA5}"/>
              </a:ext>
            </a:extLst>
          </p:cNvPr>
          <p:cNvSpPr txBox="1">
            <a:spLocks/>
          </p:cNvSpPr>
          <p:nvPr/>
        </p:nvSpPr>
        <p:spPr>
          <a:xfrm>
            <a:off x="637273" y="3562513"/>
            <a:ext cx="4449234" cy="107098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2A2A2A"/>
                </a:solidFill>
              </a:rPr>
              <a:t>Relative velocity = VB  - V A 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rgbClr val="2A2A2A"/>
                </a:solidFill>
              </a:rPr>
              <a:t>VAB = -90m/s (Doppler relative velocity)</a:t>
            </a:r>
          </a:p>
          <a:p>
            <a:r>
              <a:rPr lang="en-US" sz="1200" dirty="0">
                <a:solidFill>
                  <a:srgbClr val="2A2A2A"/>
                </a:solidFill>
              </a:rPr>
              <a:t>Detected by the radar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A195-869D-C319-FEEF-1646704D004E}"/>
              </a:ext>
            </a:extLst>
          </p:cNvPr>
          <p:cNvSpPr/>
          <p:nvPr/>
        </p:nvSpPr>
        <p:spPr>
          <a:xfrm>
            <a:off x="7188697" y="2324097"/>
            <a:ext cx="1620013" cy="1070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4685A-319B-F78D-F45C-A460CA134B20}"/>
              </a:ext>
            </a:extLst>
          </p:cNvPr>
          <p:cNvSpPr txBox="1"/>
          <p:nvPr/>
        </p:nvSpPr>
        <p:spPr>
          <a:xfrm>
            <a:off x="4751377" y="1618010"/>
            <a:ext cx="877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2A2A"/>
                </a:solidFill>
              </a:rPr>
              <a:t>-90m/s</a:t>
            </a: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D969BB-E16F-1ED1-BED8-BCE912F16456}"/>
              </a:ext>
            </a:extLst>
          </p:cNvPr>
          <p:cNvSpPr txBox="1"/>
          <p:nvPr/>
        </p:nvSpPr>
        <p:spPr>
          <a:xfrm>
            <a:off x="6159972" y="3146371"/>
            <a:ext cx="877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2A2A"/>
                </a:solidFill>
              </a:rPr>
              <a:t>40m/s</a:t>
            </a: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847C0-8218-EABF-E423-7579AB3BA23F}"/>
              </a:ext>
            </a:extLst>
          </p:cNvPr>
          <p:cNvSpPr txBox="1"/>
          <p:nvPr/>
        </p:nvSpPr>
        <p:spPr>
          <a:xfrm>
            <a:off x="7428697" y="1586258"/>
            <a:ext cx="877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2A2A"/>
                </a:solidFill>
              </a:rPr>
              <a:t>-50m/s</a:t>
            </a: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5E0A898-2A06-41BB-7197-352D9FEE2603}"/>
              </a:ext>
            </a:extLst>
          </p:cNvPr>
          <p:cNvSpPr txBox="1">
            <a:spLocks/>
          </p:cNvSpPr>
          <p:nvPr/>
        </p:nvSpPr>
        <p:spPr>
          <a:xfrm>
            <a:off x="4890851" y="3562513"/>
            <a:ext cx="4449234" cy="107098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2A2A2A"/>
                </a:solidFill>
              </a:rPr>
              <a:t>Absolute velocity = VAB  + V A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rgbClr val="2A2A2A"/>
                </a:solidFill>
              </a:rPr>
              <a:t>VB = -50m/s (Absolute velocity)</a:t>
            </a:r>
          </a:p>
          <a:p>
            <a:pPr marL="0" indent="0">
              <a:buNone/>
            </a:pPr>
            <a:endParaRPr lang="en-US" sz="1200" dirty="0">
              <a:solidFill>
                <a:srgbClr val="2A2A2A"/>
              </a:solidFill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E3D059B1-5486-7AC0-A448-462DCA37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70" y="262757"/>
            <a:ext cx="6767005" cy="610863"/>
          </a:xfrm>
        </p:spPr>
        <p:txBody>
          <a:bodyPr anchor="b">
            <a:normAutofit fontScale="90000"/>
          </a:bodyPr>
          <a:lstStyle/>
          <a:p>
            <a:r>
              <a:rPr lang="en-US" sz="3200" b="1" i="0" kern="1200" spc="100" baseline="0" dirty="0">
                <a:solidFill>
                  <a:srgbClr val="2A2A2A"/>
                </a:solidFill>
                <a:latin typeface="Blinker" panose="020B0604020202020204" charset="0"/>
                <a:ea typeface="+mj-ea"/>
                <a:cs typeface="+mj-cs"/>
              </a:rPr>
              <a:t>Ego vehicle motion compensation</a:t>
            </a:r>
            <a:endParaRPr lang="en-US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6DAE97-9A98-7EC7-A2B2-598A2D62A994}"/>
              </a:ext>
            </a:extLst>
          </p:cNvPr>
          <p:cNvSpPr/>
          <p:nvPr/>
        </p:nvSpPr>
        <p:spPr>
          <a:xfrm>
            <a:off x="646687" y="1431073"/>
            <a:ext cx="1328205" cy="568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22" name="Google Shape;279;p32">
            <a:extLst>
              <a:ext uri="{FF2B5EF4-FFF2-40B4-BE49-F238E27FC236}">
                <a16:creationId xmlns:a16="http://schemas.microsoft.com/office/drawing/2014/main" id="{C0C8F933-6CBA-A7EB-CD23-31FC1DC04D4E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39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ar driving&#10;&#10;Description automatically generated">
            <a:extLst>
              <a:ext uri="{FF2B5EF4-FFF2-40B4-BE49-F238E27FC236}">
                <a16:creationId xmlns:a16="http://schemas.microsoft.com/office/drawing/2014/main" id="{00FF0FC4-53CF-2073-B7E0-2884E7A53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908" y="1271073"/>
            <a:ext cx="3676139" cy="218730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9668D1-DD4B-8F02-700E-06F78EDE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19" y="438580"/>
            <a:ext cx="6745002" cy="405460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2A2A2A"/>
                </a:solidFill>
              </a:rPr>
              <a:t>Coordinate Transformation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D807C77-0480-BF9E-0F3E-A57B4C3B5979}"/>
              </a:ext>
            </a:extLst>
          </p:cNvPr>
          <p:cNvSpPr txBox="1">
            <a:spLocks/>
          </p:cNvSpPr>
          <p:nvPr/>
        </p:nvSpPr>
        <p:spPr>
          <a:xfrm>
            <a:off x="485051" y="1081313"/>
            <a:ext cx="4217578" cy="27008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u="sng" dirty="0">
                <a:solidFill>
                  <a:srgbClr val="2A2A2A"/>
                </a:solidFill>
                <a:latin typeface="Söhne"/>
              </a:rPr>
              <a:t>Transformation from Polar to Cartesian Coordinates:</a:t>
            </a:r>
            <a:endParaRPr lang="en-IN" u="sng" dirty="0">
              <a:solidFill>
                <a:srgbClr val="2A2A2A"/>
              </a:solidFill>
              <a:latin typeface="Söhne"/>
            </a:endParaRPr>
          </a:p>
          <a:p>
            <a:pPr algn="ctr"/>
            <a:r>
              <a:rPr lang="en-IN" i="1" dirty="0">
                <a:solidFill>
                  <a:srgbClr val="2A2A2A"/>
                </a:solidFill>
                <a:latin typeface="KaTeX_Math"/>
              </a:rPr>
              <a:t>x</a:t>
            </a:r>
            <a:r>
              <a:rPr lang="en-IN" dirty="0">
                <a:solidFill>
                  <a:srgbClr val="2A2A2A"/>
                </a:solidFill>
                <a:latin typeface="KaTeX_Main"/>
              </a:rPr>
              <a:t>=</a:t>
            </a:r>
            <a:r>
              <a:rPr lang="en-IN" i="1" dirty="0" err="1">
                <a:solidFill>
                  <a:srgbClr val="2A2A2A"/>
                </a:solidFill>
                <a:latin typeface="KaTeX_Math"/>
              </a:rPr>
              <a:t>r</a:t>
            </a:r>
            <a:r>
              <a:rPr lang="en-IN" dirty="0" err="1">
                <a:solidFill>
                  <a:srgbClr val="2A2A2A"/>
                </a:solidFill>
                <a:latin typeface="KaTeX_Main"/>
              </a:rPr>
              <a:t>⋅cos</a:t>
            </a:r>
            <a:r>
              <a:rPr lang="en-IN" dirty="0">
                <a:solidFill>
                  <a:srgbClr val="2A2A2A"/>
                </a:solidFill>
                <a:latin typeface="KaTeX_Main"/>
              </a:rPr>
              <a:t>(</a:t>
            </a:r>
            <a:r>
              <a:rPr lang="el-GR" i="1" dirty="0">
                <a:solidFill>
                  <a:srgbClr val="2A2A2A"/>
                </a:solidFill>
                <a:latin typeface="KaTeX_Math"/>
              </a:rPr>
              <a:t>θ</a:t>
            </a:r>
            <a:r>
              <a:rPr lang="el-GR" dirty="0">
                <a:solidFill>
                  <a:srgbClr val="2A2A2A"/>
                </a:solidFill>
                <a:latin typeface="KaTeX_Main"/>
              </a:rPr>
              <a:t>)</a:t>
            </a:r>
            <a:r>
              <a:rPr lang="el-GR" dirty="0">
                <a:solidFill>
                  <a:srgbClr val="2A2A2A"/>
                </a:solidFill>
                <a:latin typeface="Söhne"/>
              </a:rPr>
              <a:t> </a:t>
            </a:r>
            <a:endParaRPr lang="en-US" dirty="0">
              <a:solidFill>
                <a:srgbClr val="2A2A2A"/>
              </a:solidFill>
              <a:latin typeface="Söhne"/>
            </a:endParaRPr>
          </a:p>
          <a:p>
            <a:pPr algn="ctr"/>
            <a:r>
              <a:rPr lang="en-IN" i="1" dirty="0">
                <a:solidFill>
                  <a:srgbClr val="2A2A2A"/>
                </a:solidFill>
                <a:latin typeface="KaTeX_Math"/>
              </a:rPr>
              <a:t>y</a:t>
            </a:r>
            <a:r>
              <a:rPr lang="en-IN" dirty="0">
                <a:solidFill>
                  <a:srgbClr val="2A2A2A"/>
                </a:solidFill>
                <a:latin typeface="KaTeX_Main"/>
              </a:rPr>
              <a:t>=</a:t>
            </a:r>
            <a:r>
              <a:rPr lang="en-IN" i="1" dirty="0" err="1">
                <a:solidFill>
                  <a:srgbClr val="2A2A2A"/>
                </a:solidFill>
                <a:latin typeface="KaTeX_Math"/>
              </a:rPr>
              <a:t>r</a:t>
            </a:r>
            <a:r>
              <a:rPr lang="en-IN" dirty="0" err="1">
                <a:solidFill>
                  <a:srgbClr val="2A2A2A"/>
                </a:solidFill>
                <a:latin typeface="KaTeX_Main"/>
              </a:rPr>
              <a:t>⋅sin</a:t>
            </a:r>
            <a:r>
              <a:rPr lang="en-IN" dirty="0">
                <a:solidFill>
                  <a:srgbClr val="2A2A2A"/>
                </a:solidFill>
                <a:latin typeface="KaTeX_Main"/>
              </a:rPr>
              <a:t>(</a:t>
            </a:r>
            <a:r>
              <a:rPr lang="el-GR" i="1" dirty="0">
                <a:solidFill>
                  <a:srgbClr val="2A2A2A"/>
                </a:solidFill>
                <a:latin typeface="KaTeX_Math"/>
              </a:rPr>
              <a:t>θ</a:t>
            </a:r>
            <a:r>
              <a:rPr lang="el-GR" dirty="0">
                <a:solidFill>
                  <a:srgbClr val="2A2A2A"/>
                </a:solidFill>
                <a:latin typeface="KaTeX_Main"/>
              </a:rPr>
              <a:t>)</a:t>
            </a:r>
            <a:endParaRPr lang="el-GR" dirty="0">
              <a:solidFill>
                <a:srgbClr val="2A2A2A"/>
              </a:solidFill>
              <a:latin typeface="Söhne"/>
            </a:endParaRPr>
          </a:p>
          <a:p>
            <a:r>
              <a:rPr lang="en-IN" dirty="0">
                <a:solidFill>
                  <a:srgbClr val="2A2A2A"/>
                </a:solidFill>
                <a:latin typeface="Söhne"/>
              </a:rPr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rgbClr val="2A2A2A"/>
                </a:solidFill>
                <a:latin typeface="KaTeX_Math"/>
              </a:rPr>
              <a:t> r</a:t>
            </a:r>
            <a:r>
              <a:rPr lang="en-IN" dirty="0">
                <a:solidFill>
                  <a:srgbClr val="2A2A2A"/>
                </a:solidFill>
                <a:latin typeface="Söhne"/>
              </a:rPr>
              <a:t> is the range (distance from the radar to the target),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A2A2A"/>
                </a:solidFill>
                <a:latin typeface="KaTeX_Math"/>
              </a:rPr>
              <a:t> </a:t>
            </a:r>
            <a:r>
              <a:rPr lang="el-GR" i="1" dirty="0">
                <a:solidFill>
                  <a:srgbClr val="2A2A2A"/>
                </a:solidFill>
                <a:latin typeface="KaTeX_Math"/>
              </a:rPr>
              <a:t>θ</a:t>
            </a:r>
            <a:r>
              <a:rPr lang="el-GR" dirty="0">
                <a:solidFill>
                  <a:srgbClr val="2A2A2A"/>
                </a:solidFill>
                <a:latin typeface="Söhne"/>
              </a:rPr>
              <a:t> </a:t>
            </a:r>
            <a:r>
              <a:rPr lang="en-IN" dirty="0">
                <a:solidFill>
                  <a:srgbClr val="2A2A2A"/>
                </a:solidFill>
                <a:latin typeface="Söhne"/>
              </a:rPr>
              <a:t>is the azimuth angle (angle in the horizontal plane).</a:t>
            </a:r>
          </a:p>
          <a:p>
            <a:endParaRPr lang="en-IN" dirty="0">
              <a:solidFill>
                <a:srgbClr val="2A2A2A"/>
              </a:solidFill>
              <a:latin typeface="Söhne"/>
            </a:endParaRPr>
          </a:p>
          <a:p>
            <a:r>
              <a:rPr lang="en-IN" b="1" u="sng" dirty="0">
                <a:solidFill>
                  <a:srgbClr val="2A2A2A"/>
                </a:solidFill>
                <a:latin typeface="Söhne"/>
              </a:rPr>
              <a:t>3D Transformation (Including Elevation):</a:t>
            </a:r>
          </a:p>
          <a:p>
            <a:pPr algn="ctr"/>
            <a:r>
              <a:rPr lang="en-US" i="1" dirty="0">
                <a:solidFill>
                  <a:srgbClr val="2A2A2A"/>
                </a:solidFill>
                <a:latin typeface="KaTeX_Math"/>
              </a:rPr>
              <a:t>z</a:t>
            </a:r>
            <a:r>
              <a:rPr lang="en-US" dirty="0">
                <a:solidFill>
                  <a:srgbClr val="2A2A2A"/>
                </a:solidFill>
                <a:latin typeface="KaTeX_Main"/>
              </a:rPr>
              <a:t>=</a:t>
            </a:r>
            <a:r>
              <a:rPr lang="en-US" i="1" dirty="0" err="1">
                <a:solidFill>
                  <a:srgbClr val="2A2A2A"/>
                </a:solidFill>
                <a:latin typeface="KaTeX_Math"/>
              </a:rPr>
              <a:t>r</a:t>
            </a:r>
            <a:r>
              <a:rPr lang="en-US" dirty="0" err="1">
                <a:solidFill>
                  <a:srgbClr val="2A2A2A"/>
                </a:solidFill>
                <a:latin typeface="KaTeX_Main"/>
              </a:rPr>
              <a:t>⋅sin</a:t>
            </a:r>
            <a:r>
              <a:rPr lang="en-US" dirty="0">
                <a:solidFill>
                  <a:srgbClr val="2A2A2A"/>
                </a:solidFill>
                <a:latin typeface="KaTeX_Main"/>
              </a:rPr>
              <a:t>(</a:t>
            </a:r>
            <a:r>
              <a:rPr lang="en-US" i="1" dirty="0">
                <a:solidFill>
                  <a:srgbClr val="2A2A2A"/>
                </a:solidFill>
                <a:latin typeface="KaTeX_Math"/>
              </a:rPr>
              <a:t>ϕ</a:t>
            </a:r>
            <a:r>
              <a:rPr lang="en-US" dirty="0">
                <a:solidFill>
                  <a:srgbClr val="2A2A2A"/>
                </a:solidFill>
                <a:latin typeface="KaTeX_Main"/>
              </a:rPr>
              <a:t>)</a:t>
            </a:r>
            <a:endParaRPr lang="en-US" dirty="0">
              <a:solidFill>
                <a:srgbClr val="2A2A2A"/>
              </a:solidFill>
              <a:latin typeface="Söhne"/>
            </a:endParaRPr>
          </a:p>
          <a:p>
            <a:r>
              <a:rPr lang="en-US" dirty="0">
                <a:solidFill>
                  <a:srgbClr val="2A2A2A"/>
                </a:solidFill>
                <a:latin typeface="Söhne"/>
              </a:rPr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A2A2A"/>
                </a:solidFill>
                <a:latin typeface="KaTeX_Math"/>
              </a:rPr>
              <a:t> ϕ</a:t>
            </a:r>
            <a:r>
              <a:rPr lang="en-US" dirty="0">
                <a:solidFill>
                  <a:srgbClr val="2A2A2A"/>
                </a:solidFill>
                <a:latin typeface="Söhne"/>
              </a:rPr>
              <a:t> is the elevation angle.</a:t>
            </a:r>
            <a:endParaRPr lang="en-IN" b="1" dirty="0">
              <a:solidFill>
                <a:srgbClr val="2A2A2A"/>
              </a:solidFill>
              <a:latin typeface="Söhne"/>
            </a:endParaRPr>
          </a:p>
          <a:p>
            <a:endParaRPr lang="en-IN" dirty="0">
              <a:solidFill>
                <a:srgbClr val="2A2A2A"/>
              </a:solidFill>
              <a:latin typeface="Söhne"/>
            </a:endParaRPr>
          </a:p>
          <a:p>
            <a:endParaRPr lang="en-US" dirty="0">
              <a:solidFill>
                <a:srgbClr val="2A2A2A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765EF3B-9FCC-A756-E624-B0F51920A113}"/>
              </a:ext>
            </a:extLst>
          </p:cNvPr>
          <p:cNvSpPr txBox="1">
            <a:spLocks/>
          </p:cNvSpPr>
          <p:nvPr/>
        </p:nvSpPr>
        <p:spPr>
          <a:xfrm>
            <a:off x="485051" y="4414107"/>
            <a:ext cx="8819271" cy="43166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00" b="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 : </a:t>
            </a:r>
            <a:r>
              <a:rPr lang="en-US" sz="900" b="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Stochastic Geometry Methods for Modeling Automotive Radar Interference</a:t>
            </a:r>
            <a:endParaRPr lang="en-US" sz="900" b="0" dirty="0">
              <a:solidFill>
                <a:srgbClr val="2A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B073F577-CCEC-6EB3-D91F-662C1F8CC348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85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734904" y="707566"/>
            <a:ext cx="7189896" cy="66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A2A2A"/>
                </a:solidFill>
              </a:rPr>
              <a:t>It is the term used for systems which assist / help drivers to increase the safety of the passengers , drivers and other road users while driving the vehicle. (say, car, Truck, </a:t>
            </a:r>
            <a:r>
              <a:rPr lang="en-US" sz="1400" dirty="0" err="1">
                <a:solidFill>
                  <a:srgbClr val="2A2A2A"/>
                </a:solidFill>
              </a:rPr>
              <a:t>etc</a:t>
            </a:r>
            <a:r>
              <a:rPr lang="en-US" sz="1400" dirty="0">
                <a:solidFill>
                  <a:srgbClr val="2A2A2A"/>
                </a:solidFill>
              </a:rPr>
              <a:t>)</a:t>
            </a: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276985"/>
            <a:ext cx="5390125" cy="784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 ADAS ( Advanced Driver Assistance Systems)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305" name="Google Shape;298;p33">
            <a:extLst>
              <a:ext uri="{FF2B5EF4-FFF2-40B4-BE49-F238E27FC236}">
                <a16:creationId xmlns:a16="http://schemas.microsoft.com/office/drawing/2014/main" id="{0ECF6BB4-07C8-DDFC-49B1-CE87BD95D713}"/>
              </a:ext>
            </a:extLst>
          </p:cNvPr>
          <p:cNvSpPr txBox="1">
            <a:spLocks/>
          </p:cNvSpPr>
          <p:nvPr/>
        </p:nvSpPr>
        <p:spPr>
          <a:xfrm>
            <a:off x="774426" y="1689427"/>
            <a:ext cx="3274927" cy="60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How does ADAS Work?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06" name="Google Shape;291;p33">
            <a:extLst>
              <a:ext uri="{FF2B5EF4-FFF2-40B4-BE49-F238E27FC236}">
                <a16:creationId xmlns:a16="http://schemas.microsoft.com/office/drawing/2014/main" id="{AEA5B5A4-92F7-9B1A-8BE8-25B7B4F3B63D}"/>
              </a:ext>
            </a:extLst>
          </p:cNvPr>
          <p:cNvSpPr txBox="1">
            <a:spLocks/>
          </p:cNvSpPr>
          <p:nvPr/>
        </p:nvSpPr>
        <p:spPr>
          <a:xfrm>
            <a:off x="637326" y="1760606"/>
            <a:ext cx="4809554" cy="275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 By providing visual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 By providing visual and/or audio warning in case of danger situation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By interfering the vehicle motion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  <a:p>
            <a:pPr marL="0" indent="0"/>
            <a:r>
              <a:rPr lang="en-IN" sz="1400" b="1" dirty="0">
                <a:solidFill>
                  <a:srgbClr val="2A2A2A"/>
                </a:solidFill>
              </a:rPr>
              <a:t>        Example : </a:t>
            </a:r>
            <a:endParaRPr lang="en-IN" sz="14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Adaptive Cruise Control (ACC)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Rear Cross Traffic Alert (RCTA) System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Vehicle Exit Alert System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Automatic Parking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2A2A2A"/>
                </a:solidFill>
              </a:rPr>
              <a:t>Traffic Sign recognition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92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9D77D2-F7E3-3DA2-0DB5-4E7CE7FB7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71" y="647700"/>
            <a:ext cx="3545188" cy="38481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FCEBF5CD-9CE9-F1B7-0B9C-56B0C1FC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36" y="222197"/>
            <a:ext cx="4632444" cy="610863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2A2A2A"/>
                </a:solidFill>
              </a:rPr>
              <a:t>Transform Sensor – Ego vehicle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45C416F-EA3F-929F-DE93-81C5FCC03E03}"/>
              </a:ext>
            </a:extLst>
          </p:cNvPr>
          <p:cNvSpPr txBox="1">
            <a:spLocks/>
          </p:cNvSpPr>
          <p:nvPr/>
        </p:nvSpPr>
        <p:spPr>
          <a:xfrm>
            <a:off x="594299" y="1309561"/>
            <a:ext cx="4334116" cy="4069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P’</a:t>
            </a:r>
            <a:r>
              <a:rPr lang="en-US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(</a:t>
            </a: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r’</a:t>
            </a:r>
            <a:r>
              <a:rPr lang="en-IN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,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n-US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’) is the distance from Sensor reference.</a:t>
            </a: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 </a:t>
            </a:r>
          </a:p>
          <a:p>
            <a:pPr marL="0" indent="0" algn="ctr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x’ 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=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r’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⋅cos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n-US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’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 </a:t>
            </a:r>
            <a:endParaRPr lang="en-US" sz="1200" b="0" i="0" dirty="0">
              <a:solidFill>
                <a:srgbClr val="2A2A2A"/>
              </a:solidFill>
              <a:effectLst/>
              <a:latin typeface="KaTe"/>
              <a:cs typeface="72 Light" panose="020B0303030000000003" pitchFamily="34" charset="0"/>
            </a:endParaRPr>
          </a:p>
          <a:p>
            <a:pPr marL="0" indent="0" algn="ctr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y’ 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=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r’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⋅sin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n-US" sz="1200" i="1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’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</a:t>
            </a:r>
            <a:endParaRPr lang="en-US" sz="1200" dirty="0">
              <a:solidFill>
                <a:srgbClr val="2A2A2A"/>
              </a:solidFill>
              <a:latin typeface="KaTe"/>
              <a:cs typeface="72 Light" panose="020B0303030000000003" pitchFamily="34" charset="0"/>
            </a:endParaRPr>
          </a:p>
          <a:p>
            <a:pPr marL="0" indent="0">
              <a:buNone/>
            </a:pPr>
            <a:endParaRPr lang="en-US" sz="1200" b="0" i="0" dirty="0">
              <a:solidFill>
                <a:srgbClr val="2A2A2A"/>
              </a:solidFill>
              <a:effectLst/>
              <a:latin typeface="KaTe"/>
              <a:cs typeface="72 Light" panose="020B0303030000000003" pitchFamily="34" charset="0"/>
            </a:endParaRPr>
          </a:p>
          <a:p>
            <a:pPr marL="0" indent="0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P</a:t>
            </a:r>
            <a:r>
              <a:rPr lang="en-US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(</a:t>
            </a: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</a:t>
            </a:r>
            <a:r>
              <a:rPr lang="en-IN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,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n-US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)</a:t>
            </a:r>
            <a:r>
              <a:rPr lang="en-IN" sz="1200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 </a:t>
            </a: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is the distan</a:t>
            </a:r>
            <a:r>
              <a:rPr lang="en-IN" sz="1200" i="1" dirty="0">
                <a:solidFill>
                  <a:srgbClr val="2A2A2A"/>
                </a:solidFill>
                <a:latin typeface="KaTe"/>
                <a:cs typeface="72 Light" panose="020B0303030000000003" pitchFamily="34" charset="0"/>
              </a:rPr>
              <a:t>ce from</a:t>
            </a: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Ego vehicle reference.</a:t>
            </a:r>
          </a:p>
          <a:p>
            <a:pPr marL="0" indent="0" algn="ctr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x 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=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⋅cos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+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r’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⋅cos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</a:t>
            </a:r>
            <a:endParaRPr lang="en-US" sz="1200" b="0" i="0" dirty="0">
              <a:solidFill>
                <a:srgbClr val="2A2A2A"/>
              </a:solidFill>
              <a:effectLst/>
              <a:latin typeface="KaTe"/>
              <a:cs typeface="72 Light" panose="020B0303030000000003" pitchFamily="34" charset="0"/>
            </a:endParaRPr>
          </a:p>
          <a:p>
            <a:pPr marL="0" indent="0" algn="ctr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y 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=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⋅sin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 + </a:t>
            </a:r>
            <a:r>
              <a:rPr lang="en-IN" sz="1200" b="0" i="1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r’</a:t>
            </a:r>
            <a:r>
              <a:rPr lang="en-IN" sz="1200" b="0" i="0" dirty="0" err="1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⋅sin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(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)</a:t>
            </a:r>
            <a:endParaRPr lang="en-US" sz="1200" dirty="0">
              <a:solidFill>
                <a:srgbClr val="2A2A2A"/>
              </a:solidFill>
              <a:latin typeface="KaTe"/>
              <a:cs typeface="72 Light" panose="020B0303030000000003" pitchFamily="34" charset="0"/>
            </a:endParaRPr>
          </a:p>
          <a:p>
            <a:pPr marL="0" indent="0" algn="ctr">
              <a:buNone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R^2 =  x^2 + y^2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</a:t>
            </a:r>
            <a:endParaRPr lang="en-IN" sz="1200" i="1" dirty="0">
              <a:solidFill>
                <a:srgbClr val="2A2A2A"/>
              </a:solidFill>
              <a:latin typeface="KaTe"/>
              <a:cs typeface="72 Light" panose="020B0303030000000003" pitchFamily="34" charset="0"/>
            </a:endParaRPr>
          </a:p>
          <a:p>
            <a:pPr marL="0" indent="0" algn="l">
              <a:buNone/>
            </a:pP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Where: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R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is the range (distance from the ego point to the target),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</a:t>
            </a:r>
            <a:r>
              <a:rPr lang="el-GR" sz="1200" b="0" i="1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θ</a:t>
            </a:r>
            <a:r>
              <a:rPr lang="el-GR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 </a:t>
            </a:r>
            <a:r>
              <a:rPr lang="en-IN" sz="1200" b="0" i="0" dirty="0">
                <a:solidFill>
                  <a:srgbClr val="2A2A2A"/>
                </a:solidFill>
                <a:effectLst/>
                <a:latin typeface="KaTe"/>
                <a:cs typeface="72 Light" panose="020B0303030000000003" pitchFamily="34" charset="0"/>
              </a:rPr>
              <a:t>is the azimuth angle (angle in the horizontal plane for ego point).</a:t>
            </a:r>
          </a:p>
          <a:p>
            <a:pPr algn="l"/>
            <a:endParaRPr lang="en-IN" sz="1200" dirty="0">
              <a:solidFill>
                <a:srgbClr val="2A2A2A"/>
              </a:solidFill>
              <a:latin typeface="KaTe"/>
              <a:cs typeface="72 Light" panose="020B0303030000000003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2A2A2A"/>
              </a:solidFill>
              <a:latin typeface="KaTe"/>
              <a:cs typeface="72 Light" panose="020B030303000000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3736B7-9E81-8134-8AC5-816589BD2A7A}"/>
              </a:ext>
            </a:extLst>
          </p:cNvPr>
          <p:cNvSpPr/>
          <p:nvPr/>
        </p:nvSpPr>
        <p:spPr>
          <a:xfrm>
            <a:off x="710303" y="1160558"/>
            <a:ext cx="1328205" cy="568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14" name="Google Shape;279;p32">
            <a:extLst>
              <a:ext uri="{FF2B5EF4-FFF2-40B4-BE49-F238E27FC236}">
                <a16:creationId xmlns:a16="http://schemas.microsoft.com/office/drawing/2014/main" id="{5E34EE3B-1589-40BD-A129-B2FC5FAB4072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29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6BA195-869D-C319-FEEF-1646704D004E}"/>
              </a:ext>
            </a:extLst>
          </p:cNvPr>
          <p:cNvSpPr/>
          <p:nvPr/>
        </p:nvSpPr>
        <p:spPr>
          <a:xfrm>
            <a:off x="7188697" y="2324097"/>
            <a:ext cx="1620013" cy="1070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92868BD-0E91-B831-352B-CC5D1B608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79" y="252993"/>
            <a:ext cx="6767513" cy="6111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A2A2A"/>
                </a:solidFill>
              </a:rPr>
              <a:t>Transform – Sensor to Ego Vehicle</a:t>
            </a: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38F246C-E3F2-4250-F55C-E8B223590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2094"/>
              </p:ext>
            </p:extLst>
          </p:nvPr>
        </p:nvGraphicFramePr>
        <p:xfrm>
          <a:off x="764898" y="1270340"/>
          <a:ext cx="7614204" cy="29308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7102">
                  <a:extLst>
                    <a:ext uri="{9D8B030D-6E8A-4147-A177-3AD203B41FA5}">
                      <a16:colId xmlns:a16="http://schemas.microsoft.com/office/drawing/2014/main" val="1827850694"/>
                    </a:ext>
                  </a:extLst>
                </a:gridCol>
                <a:gridCol w="3807102">
                  <a:extLst>
                    <a:ext uri="{9D8B030D-6E8A-4147-A177-3AD203B41FA5}">
                      <a16:colId xmlns:a16="http://schemas.microsoft.com/office/drawing/2014/main" val="1586734665"/>
                    </a:ext>
                  </a:extLst>
                </a:gridCol>
              </a:tblGrid>
              <a:tr h="4825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Radar Detection before Transform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Radar Detection after Transform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925090"/>
                  </a:ext>
                </a:extLst>
              </a:tr>
              <a:tr h="48254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Range (in sensor coordinates)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X in ego vehicle coordinates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1650"/>
                  </a:ext>
                </a:extLst>
              </a:tr>
              <a:tr h="48254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Angle (in sensor coordinates)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Y in ego vehicle coordinates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1005"/>
                  </a:ext>
                </a:extLst>
              </a:tr>
              <a:tr h="48254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Doppler Relative Velocity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Doppler Absolute Velocity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569480"/>
                  </a:ext>
                </a:extLst>
              </a:tr>
              <a:tr h="48254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RCS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RCS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137183"/>
                  </a:ext>
                </a:extLst>
              </a:tr>
              <a:tr h="48254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……………..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……………..</a:t>
                      </a:r>
                      <a:endParaRPr lang="en-IN" dirty="0"/>
                    </a:p>
                    <a:p>
                      <a:pPr algn="l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52027"/>
                  </a:ext>
                </a:extLst>
              </a:tr>
            </a:tbl>
          </a:graphicData>
        </a:graphic>
      </p:graphicFrame>
      <p:sp>
        <p:nvSpPr>
          <p:cNvPr id="4" name="Google Shape;279;p32">
            <a:extLst>
              <a:ext uri="{FF2B5EF4-FFF2-40B4-BE49-F238E27FC236}">
                <a16:creationId xmlns:a16="http://schemas.microsoft.com/office/drawing/2014/main" id="{9B69952E-BF31-A6D6-FBC6-E1C2F3BC9342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737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6BA195-869D-C319-FEEF-1646704D004E}"/>
              </a:ext>
            </a:extLst>
          </p:cNvPr>
          <p:cNvSpPr/>
          <p:nvPr/>
        </p:nvSpPr>
        <p:spPr>
          <a:xfrm>
            <a:off x="7188697" y="2324097"/>
            <a:ext cx="1620013" cy="1070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B9513E-86FB-CA67-59B4-8EF00F30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89" y="228559"/>
            <a:ext cx="8213844" cy="610863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2A2A2A"/>
                </a:solidFill>
              </a:rPr>
              <a:t>Filtering of Dynamic and Static Detection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9697AE8-8063-5211-435B-C8F3077A1B59}"/>
              </a:ext>
            </a:extLst>
          </p:cNvPr>
          <p:cNvSpPr txBox="1">
            <a:spLocks/>
          </p:cNvSpPr>
          <p:nvPr/>
        </p:nvSpPr>
        <p:spPr>
          <a:xfrm>
            <a:off x="604156" y="1685807"/>
            <a:ext cx="4349553" cy="4069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2A2A2A"/>
                </a:solidFill>
                <a:latin typeface="Blinker" panose="020B0604020202020204" charset="0"/>
              </a:rPr>
              <a:t>In ADAS and in AD, we are interested in all the moving objects around vehicle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A2A2A"/>
                </a:solidFill>
                <a:latin typeface="Blinker" panose="020B0604020202020204" charset="0"/>
              </a:rPr>
              <a:t>To avoid collisions, and other danger situations </a:t>
            </a:r>
          </a:p>
          <a:p>
            <a:pPr marL="0" indent="0">
              <a:buNone/>
            </a:pPr>
            <a:endParaRPr lang="en-US" sz="1600" dirty="0">
              <a:solidFill>
                <a:srgbClr val="2A2A2A"/>
              </a:solidFill>
              <a:latin typeface="Blinker" panose="020B060402020202020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A2A2A"/>
                </a:solidFill>
                <a:latin typeface="Blinker" panose="020B0604020202020204" charset="0"/>
              </a:rPr>
              <a:t>Only detections from moving objects are required to process 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C000"/>
                </a:solidFill>
                <a:latin typeface="Blinker" panose="020B0604020202020204" charset="0"/>
              </a:rPr>
              <a:t>Filter using absolute Velocity of the detections </a:t>
            </a:r>
            <a:endParaRPr lang="en-US" sz="1600" b="1" dirty="0">
              <a:solidFill>
                <a:srgbClr val="2A2A2A"/>
              </a:solidFill>
              <a:latin typeface="Blinker" panose="020B060402020202020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A2A2A"/>
                </a:solidFill>
                <a:latin typeface="Blinker" panose="020B0604020202020204" charset="0"/>
              </a:rPr>
              <a:t>Absolute Velocity contains velocities only above certain threshold – say &gt; (+/- 0.5 m/sec)  - Dynamic</a:t>
            </a:r>
            <a:endParaRPr lang="en-IN" sz="1600" dirty="0">
              <a:solidFill>
                <a:srgbClr val="2A2A2A"/>
              </a:solidFill>
              <a:latin typeface="Blinker" panose="020B0604020202020204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2A2A2A"/>
              </a:solidFill>
              <a:latin typeface="Blinker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675EE-F8B7-689E-D48F-97FC9292E046}"/>
              </a:ext>
            </a:extLst>
          </p:cNvPr>
          <p:cNvSpPr/>
          <p:nvPr/>
        </p:nvSpPr>
        <p:spPr>
          <a:xfrm>
            <a:off x="704743" y="1431073"/>
            <a:ext cx="1328205" cy="568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9" name="Picture 8" descr="A screenshot of a map of a city&#10;&#10;Description automatically generated">
            <a:extLst>
              <a:ext uri="{FF2B5EF4-FFF2-40B4-BE49-F238E27FC236}">
                <a16:creationId xmlns:a16="http://schemas.microsoft.com/office/drawing/2014/main" id="{90D841DB-9F55-2043-1660-0D69B52C3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08" y="1487909"/>
            <a:ext cx="3944402" cy="2851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048DE67-477F-0901-047A-95A359D247CB}"/>
              </a:ext>
            </a:extLst>
          </p:cNvPr>
          <p:cNvSpPr txBox="1">
            <a:spLocks/>
          </p:cNvSpPr>
          <p:nvPr/>
        </p:nvSpPr>
        <p:spPr>
          <a:xfrm>
            <a:off x="521337" y="4180780"/>
            <a:ext cx="10739822" cy="65034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000" b="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 : </a:t>
            </a:r>
            <a:r>
              <a:rPr lang="en-US" sz="800" b="0" dirty="0">
                <a:solidFill>
                  <a:srgbClr val="2A2A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Mobileye &amp; WNC collaborate on imaging radar | Mobileye News</a:t>
            </a:r>
            <a:endParaRPr lang="en-US" sz="1000" b="0" dirty="0">
              <a:solidFill>
                <a:srgbClr val="2A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279;p32">
            <a:extLst>
              <a:ext uri="{FF2B5EF4-FFF2-40B4-BE49-F238E27FC236}">
                <a16:creationId xmlns:a16="http://schemas.microsoft.com/office/drawing/2014/main" id="{C8F7E46B-4156-2A4C-21C5-B9F5359C5EBD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13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Clustering and Feature Extraction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C7F001F-3DD0-6C4F-4B12-C1EB67F7A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7" t="10536" r="3769" b="12114"/>
          <a:stretch/>
        </p:blipFill>
        <p:spPr>
          <a:xfrm>
            <a:off x="3640961" y="936757"/>
            <a:ext cx="4819773" cy="351746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EE9EB2-105B-5DCD-E718-A1790D8E4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45778" r="58500" b="12889"/>
          <a:stretch/>
        </p:blipFill>
        <p:spPr>
          <a:xfrm>
            <a:off x="448640" y="1445353"/>
            <a:ext cx="3076207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40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Feature Extraction Table 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2A56A9E-F26D-4CD4-D00F-ADE7E868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2" t="38784" r="13418" b="12026"/>
          <a:stretch/>
        </p:blipFill>
        <p:spPr>
          <a:xfrm>
            <a:off x="666473" y="1940992"/>
            <a:ext cx="7407074" cy="2346166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8E0BCC2-4087-CB6E-ADA2-0948917B8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4" t="17186" r="19666" b="60740"/>
          <a:stretch/>
        </p:blipFill>
        <p:spPr>
          <a:xfrm>
            <a:off x="1696083" y="943430"/>
            <a:ext cx="5146740" cy="102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08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Single Object Tracking 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54D1C78-7097-BBD4-ADA3-3D4A0552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1" t="7681" r="4783" b="18695"/>
          <a:stretch/>
        </p:blipFill>
        <p:spPr>
          <a:xfrm>
            <a:off x="701854" y="919161"/>
            <a:ext cx="4399132" cy="3334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13C247E-B8F6-8696-7024-C5914D59E5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8" t="7662" r="5276" b="18715"/>
          <a:stretch/>
        </p:blipFill>
        <p:spPr>
          <a:xfrm>
            <a:off x="5285183" y="919161"/>
            <a:ext cx="2449206" cy="1590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A3B2DD5-DE7F-BCC6-CC69-6F8F1B1317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7825" r="5406" b="18551"/>
          <a:stretch/>
        </p:blipFill>
        <p:spPr>
          <a:xfrm>
            <a:off x="5292442" y="2672139"/>
            <a:ext cx="2449206" cy="1581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6898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Multi Object Tracking 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6" name="Picture 5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E6E0F114-545F-0D65-634C-080B86428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t="7865" r="5452" b="18459"/>
          <a:stretch/>
        </p:blipFill>
        <p:spPr>
          <a:xfrm>
            <a:off x="800218" y="1001234"/>
            <a:ext cx="4657153" cy="3455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2063318-5E54-A49D-CD40-8E4BD8AD6D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4" t="7649" r="6072" b="19306"/>
          <a:stretch/>
        </p:blipFill>
        <p:spPr>
          <a:xfrm>
            <a:off x="5619722" y="1001233"/>
            <a:ext cx="2500412" cy="1647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E2930C2-0CF6-E66C-6E2B-298BA256B4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2" t="7698" r="5226" b="18521"/>
          <a:stretch/>
        </p:blipFill>
        <p:spPr>
          <a:xfrm>
            <a:off x="5619722" y="2800997"/>
            <a:ext cx="2500412" cy="1647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9575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Prediction And Measurement Cycle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9ED0A1-9132-69C4-1298-7D52C566C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0" t="25926" r="3750" b="17630"/>
          <a:stretch/>
        </p:blipFill>
        <p:spPr>
          <a:xfrm>
            <a:off x="913096" y="1103085"/>
            <a:ext cx="6781124" cy="321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19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3">
            <a:extLst>
              <a:ext uri="{FF2B5EF4-FFF2-40B4-BE49-F238E27FC236}">
                <a16:creationId xmlns:a16="http://schemas.microsoft.com/office/drawing/2014/main" id="{B05FECEE-F3D0-5B3F-7022-F42EBB3A78D9}"/>
              </a:ext>
            </a:extLst>
          </p:cNvPr>
          <p:cNvSpPr txBox="1">
            <a:spLocks/>
          </p:cNvSpPr>
          <p:nvPr/>
        </p:nvSpPr>
        <p:spPr>
          <a:xfrm>
            <a:off x="666473" y="349218"/>
            <a:ext cx="4079698" cy="75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Data Allocation In Mot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384" name="Google Shape;279;p32">
            <a:extLst>
              <a:ext uri="{FF2B5EF4-FFF2-40B4-BE49-F238E27FC236}">
                <a16:creationId xmlns:a16="http://schemas.microsoft.com/office/drawing/2014/main" id="{0DA8CC50-36AF-DDC5-0F1A-498E6E9E313B}"/>
              </a:ext>
            </a:extLst>
          </p:cNvPr>
          <p:cNvSpPr/>
          <p:nvPr/>
        </p:nvSpPr>
        <p:spPr>
          <a:xfrm>
            <a:off x="564754" y="50280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332BCA-0A7F-C944-CF32-E0EBD7636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8" t="7703" r="4083" b="19111"/>
          <a:stretch/>
        </p:blipFill>
        <p:spPr>
          <a:xfrm>
            <a:off x="752654" y="1011197"/>
            <a:ext cx="7267377" cy="34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38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>
            <a:spLocks noGrp="1"/>
          </p:cNvSpPr>
          <p:nvPr>
            <p:ph type="title"/>
          </p:nvPr>
        </p:nvSpPr>
        <p:spPr>
          <a:xfrm>
            <a:off x="2199749" y="1681836"/>
            <a:ext cx="4549393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F680F1-606C-4C9E-686B-765C70CB94D5}"/>
              </a:ext>
            </a:extLst>
          </p:cNvPr>
          <p:cNvSpPr/>
          <p:nvPr/>
        </p:nvSpPr>
        <p:spPr>
          <a:xfrm>
            <a:off x="2670629" y="3563257"/>
            <a:ext cx="3904342" cy="6894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276985"/>
            <a:ext cx="5390125" cy="784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Levels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4A2-3932-177C-9E14-EFA33AAE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42" y="845611"/>
            <a:ext cx="6524172" cy="34522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7E1082-B7C7-1BCD-F759-4FCDD15EB544}"/>
              </a:ext>
            </a:extLst>
          </p:cNvPr>
          <p:cNvSpPr/>
          <p:nvPr/>
        </p:nvSpPr>
        <p:spPr>
          <a:xfrm>
            <a:off x="705876" y="776514"/>
            <a:ext cx="6914124" cy="137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96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276985"/>
            <a:ext cx="5390125" cy="784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000" dirty="0">
                <a:solidFill>
                  <a:srgbClr val="2A2A2A"/>
                </a:solidFill>
              </a:rPr>
              <a:t>General Working of ADAS and 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306" name="Google Shape;291;p33">
            <a:extLst>
              <a:ext uri="{FF2B5EF4-FFF2-40B4-BE49-F238E27FC236}">
                <a16:creationId xmlns:a16="http://schemas.microsoft.com/office/drawing/2014/main" id="{AEA5B5A4-92F7-9B1A-8BE8-25B7B4F3B63D}"/>
              </a:ext>
            </a:extLst>
          </p:cNvPr>
          <p:cNvSpPr txBox="1">
            <a:spLocks/>
          </p:cNvSpPr>
          <p:nvPr/>
        </p:nvSpPr>
        <p:spPr>
          <a:xfrm>
            <a:off x="637326" y="549580"/>
            <a:ext cx="7516466" cy="275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endParaRPr lang="en-US" sz="14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Both ADAS (Advanced Driver Assistance Systems) and AD (Autonomous Driving) systems are kind of Automation systems having different levels of Autonomy.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All these systems can be in generally described using below block diagram.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7511D-6860-1982-977A-179D7DA4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2" y="1719916"/>
            <a:ext cx="7493477" cy="2387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BA304D-A563-DB9B-0ABD-6FE7C5587EC7}"/>
              </a:ext>
            </a:extLst>
          </p:cNvPr>
          <p:cNvSpPr/>
          <p:nvPr/>
        </p:nvSpPr>
        <p:spPr>
          <a:xfrm>
            <a:off x="5126182" y="3648364"/>
            <a:ext cx="3027610" cy="563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93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74426" y="-7817"/>
            <a:ext cx="5390125" cy="784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Sensors in ADAS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306" name="Google Shape;291;p33">
            <a:extLst>
              <a:ext uri="{FF2B5EF4-FFF2-40B4-BE49-F238E27FC236}">
                <a16:creationId xmlns:a16="http://schemas.microsoft.com/office/drawing/2014/main" id="{AEA5B5A4-92F7-9B1A-8BE8-25B7B4F3B63D}"/>
              </a:ext>
            </a:extLst>
          </p:cNvPr>
          <p:cNvSpPr txBox="1">
            <a:spLocks/>
          </p:cNvSpPr>
          <p:nvPr/>
        </p:nvSpPr>
        <p:spPr>
          <a:xfrm>
            <a:off x="637326" y="716495"/>
            <a:ext cx="7516466" cy="275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sz="1400" dirty="0">
                <a:solidFill>
                  <a:srgbClr val="2A2A2A"/>
                </a:solidFill>
              </a:rPr>
              <a:t>There are 2 types of sensors:-</a:t>
            </a:r>
          </a:p>
          <a:p>
            <a:pPr marL="0" indent="0"/>
            <a:endParaRPr lang="en-IN" sz="1400" dirty="0">
              <a:solidFill>
                <a:srgbClr val="2A2A2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rgbClr val="2A2A2A"/>
                </a:solidFill>
              </a:rPr>
              <a:t>Exteroceptive Sensors:-(Camera, LIDAR,RADAR, etc)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>
                <a:solidFill>
                  <a:srgbClr val="2A2A2A"/>
                </a:solidFill>
              </a:rPr>
              <a:t>Proprioceptive Sensor:-(GPS, IMU, ENCODERS, etc)</a:t>
            </a:r>
          </a:p>
          <a:p>
            <a:pPr marL="0" indent="0"/>
            <a:endParaRPr lang="en-IN" sz="1400" dirty="0">
              <a:solidFill>
                <a:srgbClr val="2A2A2A"/>
              </a:solidFill>
            </a:endParaRPr>
          </a:p>
          <a:p>
            <a:pPr marL="0" indent="0"/>
            <a:r>
              <a:rPr lang="en-IN" sz="1400" b="1" dirty="0">
                <a:solidFill>
                  <a:srgbClr val="2A2A2A"/>
                </a:solidFill>
              </a:rPr>
              <a:t>Advantage of Radar over other sensor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2A2A2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510FD-3736-C15E-1D57-A316847BF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6" y="2283364"/>
            <a:ext cx="5995703" cy="22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734904" y="594930"/>
            <a:ext cx="6382286" cy="66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Radio – uses Electromagnetic waves in Radio spectrum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Detection – detect Objects/targets like plane, car, pedestrian, </a:t>
            </a:r>
            <a:r>
              <a:rPr lang="en-US" dirty="0" err="1">
                <a:solidFill>
                  <a:srgbClr val="2A2A2A"/>
                </a:solidFill>
              </a:rPr>
              <a:t>etc</a:t>
            </a:r>
            <a:endParaRPr lang="en-US" dirty="0">
              <a:solidFill>
                <a:srgbClr val="2A2A2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A2A2A"/>
                </a:solidFill>
              </a:rPr>
              <a:t>Ranging – calculates the range (distance) of the target from 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322086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2A2A2A"/>
                </a:solidFill>
              </a:rPr>
              <a:t>Radar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304" name="Picture 303" descr="A screenshot of a computer&#10;&#10;Description automatically generated">
            <a:extLst>
              <a:ext uri="{FF2B5EF4-FFF2-40B4-BE49-F238E27FC236}">
                <a16:creationId xmlns:a16="http://schemas.microsoft.com/office/drawing/2014/main" id="{E9064CBD-ADD1-3DE2-E0C4-0526799DD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33135" r="18921" b="6901"/>
          <a:stretch/>
        </p:blipFill>
        <p:spPr>
          <a:xfrm>
            <a:off x="5463326" y="481030"/>
            <a:ext cx="3136387" cy="1297648"/>
          </a:xfrm>
          <a:prstGeom prst="rect">
            <a:avLst/>
          </a:prstGeom>
        </p:spPr>
      </p:pic>
      <p:sp>
        <p:nvSpPr>
          <p:cNvPr id="305" name="Google Shape;298;p33">
            <a:extLst>
              <a:ext uri="{FF2B5EF4-FFF2-40B4-BE49-F238E27FC236}">
                <a16:creationId xmlns:a16="http://schemas.microsoft.com/office/drawing/2014/main" id="{0ECF6BB4-07C8-DDFC-49B1-CE87BD95D713}"/>
              </a:ext>
            </a:extLst>
          </p:cNvPr>
          <p:cNvSpPr txBox="1">
            <a:spLocks/>
          </p:cNvSpPr>
          <p:nvPr/>
        </p:nvSpPr>
        <p:spPr>
          <a:xfrm>
            <a:off x="705875" y="1262850"/>
            <a:ext cx="327492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Basic working of Radar</a:t>
            </a:r>
          </a:p>
        </p:txBody>
      </p:sp>
      <p:sp>
        <p:nvSpPr>
          <p:cNvPr id="306" name="Google Shape;291;p33">
            <a:extLst>
              <a:ext uri="{FF2B5EF4-FFF2-40B4-BE49-F238E27FC236}">
                <a16:creationId xmlns:a16="http://schemas.microsoft.com/office/drawing/2014/main" id="{AEA5B5A4-92F7-9B1A-8BE8-25B7B4F3B63D}"/>
              </a:ext>
            </a:extLst>
          </p:cNvPr>
          <p:cNvSpPr txBox="1">
            <a:spLocks/>
          </p:cNvSpPr>
          <p:nvPr/>
        </p:nvSpPr>
        <p:spPr>
          <a:xfrm>
            <a:off x="705875" y="1424591"/>
            <a:ext cx="4809554" cy="66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endParaRPr lang="en-US" dirty="0">
              <a:solidFill>
                <a:srgbClr val="2A2A2A"/>
              </a:solidFill>
            </a:endParaRPr>
          </a:p>
          <a:p>
            <a:pPr marL="0" indent="0"/>
            <a:r>
              <a:rPr lang="en-US" dirty="0">
                <a:solidFill>
                  <a:srgbClr val="2A2A2A"/>
                </a:solidFill>
              </a:rPr>
              <a:t>Radar is used to collect the information related to the object or target by radiating electromagnetic energy and examining the echo received from the distant object.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2A0AB96E-9CFA-FC28-309B-031AB1033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62" y="2410456"/>
            <a:ext cx="5051266" cy="216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1849192" y="946355"/>
            <a:ext cx="2271010" cy="457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rgbClr val="2A2A2A"/>
                </a:solidFill>
              </a:rPr>
              <a:t>Based on Signal processing</a:t>
            </a: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322086"/>
            <a:ext cx="287772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Classification of Radar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sp>
        <p:nvSpPr>
          <p:cNvPr id="2" name="Google Shape;291;p33">
            <a:extLst>
              <a:ext uri="{FF2B5EF4-FFF2-40B4-BE49-F238E27FC236}">
                <a16:creationId xmlns:a16="http://schemas.microsoft.com/office/drawing/2014/main" id="{60C7E196-569D-4BA2-3DFC-C9E1D7571716}"/>
              </a:ext>
            </a:extLst>
          </p:cNvPr>
          <p:cNvSpPr txBox="1">
            <a:spLocks/>
          </p:cNvSpPr>
          <p:nvPr/>
        </p:nvSpPr>
        <p:spPr>
          <a:xfrm>
            <a:off x="5122477" y="966662"/>
            <a:ext cx="227101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sz="1400" b="1" dirty="0">
                <a:solidFill>
                  <a:srgbClr val="2A2A2A"/>
                </a:solidFill>
              </a:rPr>
              <a:t>Based on Applications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EA3189-1458-9CB1-6016-F2209EFC6F09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335458" y="1423863"/>
            <a:ext cx="613620" cy="340399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BA65F0-9272-2185-B5B1-CF991406E1D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949078" y="1423863"/>
            <a:ext cx="521885" cy="320092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Google Shape;291;p33">
            <a:extLst>
              <a:ext uri="{FF2B5EF4-FFF2-40B4-BE49-F238E27FC236}">
                <a16:creationId xmlns:a16="http://schemas.microsoft.com/office/drawing/2014/main" id="{D15DA223-214D-C923-56A3-FEF70E5DF035}"/>
              </a:ext>
            </a:extLst>
          </p:cNvPr>
          <p:cNvSpPr txBox="1">
            <a:spLocks/>
          </p:cNvSpPr>
          <p:nvPr/>
        </p:nvSpPr>
        <p:spPr>
          <a:xfrm>
            <a:off x="1845244" y="1764262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Primary</a:t>
            </a:r>
          </a:p>
        </p:txBody>
      </p:sp>
      <p:sp>
        <p:nvSpPr>
          <p:cNvPr id="12" name="Google Shape;291;p33">
            <a:extLst>
              <a:ext uri="{FF2B5EF4-FFF2-40B4-BE49-F238E27FC236}">
                <a16:creationId xmlns:a16="http://schemas.microsoft.com/office/drawing/2014/main" id="{8B031996-9D88-E789-1D19-6B1331651C8B}"/>
              </a:ext>
            </a:extLst>
          </p:cNvPr>
          <p:cNvSpPr txBox="1">
            <a:spLocks/>
          </p:cNvSpPr>
          <p:nvPr/>
        </p:nvSpPr>
        <p:spPr>
          <a:xfrm>
            <a:off x="2980749" y="1743955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Secondary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292B78-7DBB-71F5-8CAC-53452AD51FB2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1747629" y="2221463"/>
            <a:ext cx="587829" cy="263681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F754EA-08A5-7DA4-B149-770133E8588A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2335458" y="2221463"/>
            <a:ext cx="547676" cy="243374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291;p33">
            <a:extLst>
              <a:ext uri="{FF2B5EF4-FFF2-40B4-BE49-F238E27FC236}">
                <a16:creationId xmlns:a16="http://schemas.microsoft.com/office/drawing/2014/main" id="{8FA63B6E-0355-4CBB-3C59-B2C4D66D53CC}"/>
              </a:ext>
            </a:extLst>
          </p:cNvPr>
          <p:cNvSpPr txBox="1">
            <a:spLocks/>
          </p:cNvSpPr>
          <p:nvPr/>
        </p:nvSpPr>
        <p:spPr>
          <a:xfrm>
            <a:off x="1257415" y="2485144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       CW</a:t>
            </a:r>
          </a:p>
        </p:txBody>
      </p:sp>
      <p:sp>
        <p:nvSpPr>
          <p:cNvPr id="17" name="Google Shape;291;p33">
            <a:extLst>
              <a:ext uri="{FF2B5EF4-FFF2-40B4-BE49-F238E27FC236}">
                <a16:creationId xmlns:a16="http://schemas.microsoft.com/office/drawing/2014/main" id="{C1224871-2C40-5F33-4AA2-EF1918A97E6C}"/>
              </a:ext>
            </a:extLst>
          </p:cNvPr>
          <p:cNvSpPr txBox="1">
            <a:spLocks/>
          </p:cNvSpPr>
          <p:nvPr/>
        </p:nvSpPr>
        <p:spPr>
          <a:xfrm>
            <a:off x="2392920" y="2464837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         Pulse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AE220B-7264-961A-292E-01045D78AEF1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1154104" y="2942345"/>
            <a:ext cx="593525" cy="207683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69102F-9EEB-F11E-BB68-936BF0B398F8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>
            <a:off x="1747629" y="2942345"/>
            <a:ext cx="100974" cy="766726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291;p33">
            <a:extLst>
              <a:ext uri="{FF2B5EF4-FFF2-40B4-BE49-F238E27FC236}">
                <a16:creationId xmlns:a16="http://schemas.microsoft.com/office/drawing/2014/main" id="{F7C09B3E-5C88-DDE1-4182-3D1370754B40}"/>
              </a:ext>
            </a:extLst>
          </p:cNvPr>
          <p:cNvSpPr txBox="1">
            <a:spLocks/>
          </p:cNvSpPr>
          <p:nvPr/>
        </p:nvSpPr>
        <p:spPr>
          <a:xfrm>
            <a:off x="612124" y="3150028"/>
            <a:ext cx="108396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Unmodulated</a:t>
            </a:r>
          </a:p>
        </p:txBody>
      </p:sp>
      <p:sp>
        <p:nvSpPr>
          <p:cNvPr id="24" name="Google Shape;291;p33">
            <a:extLst>
              <a:ext uri="{FF2B5EF4-FFF2-40B4-BE49-F238E27FC236}">
                <a16:creationId xmlns:a16="http://schemas.microsoft.com/office/drawing/2014/main" id="{ADE9C2B6-19A0-06A4-1815-68D71BD4D695}"/>
              </a:ext>
            </a:extLst>
          </p:cNvPr>
          <p:cNvSpPr txBox="1">
            <a:spLocks/>
          </p:cNvSpPr>
          <p:nvPr/>
        </p:nvSpPr>
        <p:spPr>
          <a:xfrm>
            <a:off x="1358389" y="3709071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Modulated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F62549F-B1D8-30D0-64A2-54C6867E941A}"/>
              </a:ext>
            </a:extLst>
          </p:cNvPr>
          <p:cNvCxnSpPr>
            <a:cxnSpLocks/>
            <a:stCxn id="17" idx="2"/>
            <a:endCxn id="297" idx="0"/>
          </p:cNvCxnSpPr>
          <p:nvPr/>
        </p:nvCxnSpPr>
        <p:spPr>
          <a:xfrm>
            <a:off x="2883134" y="2922038"/>
            <a:ext cx="14479" cy="787033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812C1FB2-06DD-BCAA-A5B1-D77DA4D8EFA7}"/>
              </a:ext>
            </a:extLst>
          </p:cNvPr>
          <p:cNvCxnSpPr>
            <a:cxnSpLocks/>
            <a:stCxn id="17" idx="2"/>
            <a:endCxn id="299" idx="0"/>
          </p:cNvCxnSpPr>
          <p:nvPr/>
        </p:nvCxnSpPr>
        <p:spPr>
          <a:xfrm>
            <a:off x="2883134" y="2922038"/>
            <a:ext cx="903242" cy="263681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Google Shape;291;p33">
            <a:extLst>
              <a:ext uri="{FF2B5EF4-FFF2-40B4-BE49-F238E27FC236}">
                <a16:creationId xmlns:a16="http://schemas.microsoft.com/office/drawing/2014/main" id="{24F6156E-804B-3999-7DF6-0FA5C8EC9624}"/>
              </a:ext>
            </a:extLst>
          </p:cNvPr>
          <p:cNvSpPr txBox="1">
            <a:spLocks/>
          </p:cNvSpPr>
          <p:nvPr/>
        </p:nvSpPr>
        <p:spPr>
          <a:xfrm>
            <a:off x="2355633" y="3709071"/>
            <a:ext cx="108396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MIT</a:t>
            </a:r>
          </a:p>
        </p:txBody>
      </p:sp>
      <p:sp>
        <p:nvSpPr>
          <p:cNvPr id="299" name="Google Shape;291;p33">
            <a:extLst>
              <a:ext uri="{FF2B5EF4-FFF2-40B4-BE49-F238E27FC236}">
                <a16:creationId xmlns:a16="http://schemas.microsoft.com/office/drawing/2014/main" id="{FC14806D-FD8D-893A-A283-29F050C1759C}"/>
              </a:ext>
            </a:extLst>
          </p:cNvPr>
          <p:cNvSpPr txBox="1">
            <a:spLocks/>
          </p:cNvSpPr>
          <p:nvPr/>
        </p:nvSpPr>
        <p:spPr>
          <a:xfrm>
            <a:off x="3296162" y="3185719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Doppler</a:t>
            </a:r>
          </a:p>
        </p:txBody>
      </p: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FC0EF604-A7CB-1CD8-6277-7DA25543E19D}"/>
              </a:ext>
            </a:extLst>
          </p:cNvPr>
          <p:cNvCxnSpPr>
            <a:cxnSpLocks/>
            <a:endCxn id="311" idx="0"/>
          </p:cNvCxnSpPr>
          <p:nvPr/>
        </p:nvCxnSpPr>
        <p:spPr>
          <a:xfrm flipH="1">
            <a:off x="5659232" y="1444170"/>
            <a:ext cx="613620" cy="340399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C4FF7A98-78FD-73A8-1F63-CD074B952171}"/>
              </a:ext>
            </a:extLst>
          </p:cNvPr>
          <p:cNvCxnSpPr>
            <a:cxnSpLocks/>
            <a:stCxn id="2" idx="2"/>
            <a:endCxn id="312" idx="0"/>
          </p:cNvCxnSpPr>
          <p:nvPr/>
        </p:nvCxnSpPr>
        <p:spPr>
          <a:xfrm>
            <a:off x="6257982" y="1423863"/>
            <a:ext cx="1175247" cy="360706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1" name="Google Shape;291;p33">
            <a:extLst>
              <a:ext uri="{FF2B5EF4-FFF2-40B4-BE49-F238E27FC236}">
                <a16:creationId xmlns:a16="http://schemas.microsoft.com/office/drawing/2014/main" id="{6C3C3A9C-352B-D9FB-A2FC-047E1079C0CB}"/>
              </a:ext>
            </a:extLst>
          </p:cNvPr>
          <p:cNvSpPr txBox="1">
            <a:spLocks/>
          </p:cNvSpPr>
          <p:nvPr/>
        </p:nvSpPr>
        <p:spPr>
          <a:xfrm>
            <a:off x="5169018" y="1784569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Surveillance</a:t>
            </a:r>
          </a:p>
        </p:txBody>
      </p:sp>
      <p:sp>
        <p:nvSpPr>
          <p:cNvPr id="312" name="Google Shape;291;p33">
            <a:extLst>
              <a:ext uri="{FF2B5EF4-FFF2-40B4-BE49-F238E27FC236}">
                <a16:creationId xmlns:a16="http://schemas.microsoft.com/office/drawing/2014/main" id="{D9EE43F2-DC49-E23F-7E15-5345B6166DAD}"/>
              </a:ext>
            </a:extLst>
          </p:cNvPr>
          <p:cNvSpPr txBox="1">
            <a:spLocks/>
          </p:cNvSpPr>
          <p:nvPr/>
        </p:nvSpPr>
        <p:spPr>
          <a:xfrm>
            <a:off x="6543260" y="1784569"/>
            <a:ext cx="1779938" cy="187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Tracking Radar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Imaging Radar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Meteorological Radar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Automotive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A2A2A"/>
                </a:solidFill>
              </a:rPr>
              <a:t>Radar altimetry</a:t>
            </a:r>
          </a:p>
          <a:p>
            <a:pPr marL="0" indent="0"/>
            <a:endParaRPr lang="en-IN" dirty="0">
              <a:solidFill>
                <a:srgbClr val="2A2A2A"/>
              </a:solidFill>
            </a:endParaRPr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32D267C3-559C-4E25-4D0D-874FB44C28CE}"/>
              </a:ext>
            </a:extLst>
          </p:cNvPr>
          <p:cNvCxnSpPr>
            <a:cxnSpLocks/>
            <a:stCxn id="311" idx="2"/>
            <a:endCxn id="315" idx="0"/>
          </p:cNvCxnSpPr>
          <p:nvPr/>
        </p:nvCxnSpPr>
        <p:spPr>
          <a:xfrm flipH="1">
            <a:off x="5071403" y="2241770"/>
            <a:ext cx="587829" cy="263681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3AFD56D1-51F2-614E-2683-B4937E4C921A}"/>
              </a:ext>
            </a:extLst>
          </p:cNvPr>
          <p:cNvCxnSpPr>
            <a:cxnSpLocks/>
            <a:stCxn id="311" idx="2"/>
            <a:endCxn id="316" idx="0"/>
          </p:cNvCxnSpPr>
          <p:nvPr/>
        </p:nvCxnSpPr>
        <p:spPr>
          <a:xfrm>
            <a:off x="5659232" y="2241770"/>
            <a:ext cx="350061" cy="253832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5" name="Google Shape;291;p33">
            <a:extLst>
              <a:ext uri="{FF2B5EF4-FFF2-40B4-BE49-F238E27FC236}">
                <a16:creationId xmlns:a16="http://schemas.microsoft.com/office/drawing/2014/main" id="{90A26AAE-BD57-0C5D-9E26-89EB5756F80D}"/>
              </a:ext>
            </a:extLst>
          </p:cNvPr>
          <p:cNvSpPr txBox="1">
            <a:spLocks/>
          </p:cNvSpPr>
          <p:nvPr/>
        </p:nvSpPr>
        <p:spPr>
          <a:xfrm>
            <a:off x="4581189" y="2505451"/>
            <a:ext cx="98042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      Air Traffic</a:t>
            </a:r>
          </a:p>
        </p:txBody>
      </p:sp>
      <p:sp>
        <p:nvSpPr>
          <p:cNvPr id="316" name="Google Shape;291;p33">
            <a:extLst>
              <a:ext uri="{FF2B5EF4-FFF2-40B4-BE49-F238E27FC236}">
                <a16:creationId xmlns:a16="http://schemas.microsoft.com/office/drawing/2014/main" id="{83332AE8-173E-0ECF-E16C-390FFB03B81B}"/>
              </a:ext>
            </a:extLst>
          </p:cNvPr>
          <p:cNvSpPr txBox="1">
            <a:spLocks/>
          </p:cNvSpPr>
          <p:nvPr/>
        </p:nvSpPr>
        <p:spPr>
          <a:xfrm>
            <a:off x="5420495" y="2495602"/>
            <a:ext cx="117759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IN" dirty="0">
                <a:solidFill>
                  <a:srgbClr val="2A2A2A"/>
                </a:solidFill>
              </a:rPr>
              <a:t>         Air Defence</a:t>
            </a:r>
          </a:p>
        </p:txBody>
      </p:sp>
    </p:spTree>
    <p:extLst>
      <p:ext uri="{BB962C8B-B14F-4D97-AF65-F5344CB8AC3E}">
        <p14:creationId xmlns:p14="http://schemas.microsoft.com/office/powerpoint/2010/main" val="412825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676847" y="718299"/>
            <a:ext cx="5005497" cy="2300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Automotive radars serve the purpose of identifying the speed and distance of objects in the surrounding area of the vehicle.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Short Range Radar (50m)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Medium Range Radar (80 – 100m)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Long Range Radar (250 – 300m)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A2A2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2A2A2A"/>
                </a:solidFill>
              </a:rPr>
              <a:t>Why FMCW?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Continuity of Measurement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Range Resolution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Maximum Range Requirement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A2A2A"/>
                </a:solidFill>
              </a:rPr>
              <a:t>Power requirement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400" dirty="0">
              <a:solidFill>
                <a:srgbClr val="2A2A2A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4"/>
          </p:nvPr>
        </p:nvSpPr>
        <p:spPr>
          <a:xfrm>
            <a:off x="734904" y="322086"/>
            <a:ext cx="2444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2A2A"/>
                </a:solidFill>
              </a:rPr>
              <a:t>Automotive Radar</a:t>
            </a:r>
            <a:endParaRPr dirty="0">
              <a:solidFill>
                <a:srgbClr val="2A2A2A"/>
              </a:solidFill>
            </a:endParaRPr>
          </a:p>
        </p:txBody>
      </p:sp>
      <p:sp>
        <p:nvSpPr>
          <p:cNvPr id="8" name="Google Shape;279;p32">
            <a:extLst>
              <a:ext uri="{FF2B5EF4-FFF2-40B4-BE49-F238E27FC236}">
                <a16:creationId xmlns:a16="http://schemas.microsoft.com/office/drawing/2014/main" id="{F933A749-9B43-86AD-D1A7-2594479EAF65}"/>
              </a:ext>
            </a:extLst>
          </p:cNvPr>
          <p:cNvSpPr/>
          <p:nvPr/>
        </p:nvSpPr>
        <p:spPr>
          <a:xfrm>
            <a:off x="637326" y="481030"/>
            <a:ext cx="137100" cy="137100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2A2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11416-4F63-4DF6-36BF-CE6F59A5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01" y="1622046"/>
            <a:ext cx="4333514" cy="26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44069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Transformation Plan Project Proposal by Slidesgo">
  <a:themeElements>
    <a:clrScheme name="Simple Light">
      <a:dk1>
        <a:srgbClr val="1C285A"/>
      </a:dk1>
      <a:lt1>
        <a:srgbClr val="FFFFFF"/>
      </a:lt1>
      <a:dk2>
        <a:srgbClr val="6574CA"/>
      </a:dk2>
      <a:lt2>
        <a:srgbClr val="65B2F5"/>
      </a:lt2>
      <a:accent1>
        <a:srgbClr val="94EAF8"/>
      </a:accent1>
      <a:accent2>
        <a:srgbClr val="D98AE9"/>
      </a:accent2>
      <a:accent3>
        <a:srgbClr val="EDE9F8"/>
      </a:accent3>
      <a:accent4>
        <a:srgbClr val="FFFFFF"/>
      </a:accent4>
      <a:accent5>
        <a:srgbClr val="FFFFFF"/>
      </a:accent5>
      <a:accent6>
        <a:srgbClr val="FFFFFF"/>
      </a:accent6>
      <a:hlink>
        <a:srgbClr val="1C28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6006a9c5-d130-408c-bc8e-3b5ecdb17aa0}" enabled="1" method="Standard" siteId="{8d4b558f-7b2e-40ba-ad1f-e04d79e6265a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2111</Words>
  <Application>Microsoft Office PowerPoint</Application>
  <PresentationFormat>On-screen Show (16:9)</PresentationFormat>
  <Paragraphs>309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Söhne</vt:lpstr>
      <vt:lpstr>Anaheim</vt:lpstr>
      <vt:lpstr>Raleway</vt:lpstr>
      <vt:lpstr>Nunito Light</vt:lpstr>
      <vt:lpstr>Arial</vt:lpstr>
      <vt:lpstr>KaTeX_Main</vt:lpstr>
      <vt:lpstr>KaTeX_Math</vt:lpstr>
      <vt:lpstr>Open Sans</vt:lpstr>
      <vt:lpstr>Calibri</vt:lpstr>
      <vt:lpstr>KaTe</vt:lpstr>
      <vt:lpstr>Blinker</vt:lpstr>
      <vt:lpstr>Wingdings</vt:lpstr>
      <vt:lpstr>Digital Transformation Plan Project Proposal by Slidesgo</vt:lpstr>
      <vt:lpstr>Automotive Radar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Sensor coordinate system</vt:lpstr>
      <vt:lpstr>PowerPoint Presentation</vt:lpstr>
      <vt:lpstr>FMCW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source : https://www.udemy.com/course/automotive-radar-basics-to-advance</vt:lpstr>
      <vt:lpstr>Ego vehicle motion compensation</vt:lpstr>
      <vt:lpstr>Coordinate Transformation</vt:lpstr>
      <vt:lpstr>Transform Sensor – Ego vehicle</vt:lpstr>
      <vt:lpstr>Transform – Sensor to Ego Vehicle</vt:lpstr>
      <vt:lpstr>Filtering of Dynamic and Static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two STM32 boards using UART communication</dc:title>
  <cp:lastModifiedBy>Chowdhary, Aditya</cp:lastModifiedBy>
  <cp:revision>53</cp:revision>
  <dcterms:modified xsi:type="dcterms:W3CDTF">2024-01-23T09:36:02Z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Digital Transformation Plan Project Proposal by Slidesgo:3\Slidesgo Final Pages:3</vt:lpwstr>
  </property>
  <property fmtid="{D5CDD505-2E9C-101B-9397-08002B2CF9AE}" pid="3" name="ClassificationContentMarkingFooterText">
    <vt:lpwstr>Internal</vt:lpwstr>
  </property>
</Properties>
</file>